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42"/>
  </p:notesMasterIdLst>
  <p:sldIdLst>
    <p:sldId id="5582" r:id="rId3"/>
    <p:sldId id="559" r:id="rId4"/>
    <p:sldId id="315" r:id="rId5"/>
    <p:sldId id="328" r:id="rId6"/>
    <p:sldId id="566" r:id="rId7"/>
    <p:sldId id="387" r:id="rId8"/>
    <p:sldId id="567" r:id="rId9"/>
    <p:sldId id="5687" r:id="rId10"/>
    <p:sldId id="5688" r:id="rId11"/>
    <p:sldId id="5689" r:id="rId12"/>
    <p:sldId id="5690" r:id="rId13"/>
    <p:sldId id="5691" r:id="rId14"/>
    <p:sldId id="5694" r:id="rId15"/>
    <p:sldId id="585" r:id="rId16"/>
    <p:sldId id="5573" r:id="rId17"/>
    <p:sldId id="5574" r:id="rId18"/>
    <p:sldId id="5562" r:id="rId19"/>
    <p:sldId id="584" r:id="rId20"/>
    <p:sldId id="586" r:id="rId21"/>
    <p:sldId id="587" r:id="rId22"/>
    <p:sldId id="531" r:id="rId23"/>
    <p:sldId id="554" r:id="rId24"/>
    <p:sldId id="590" r:id="rId25"/>
    <p:sldId id="591" r:id="rId26"/>
    <p:sldId id="5695" r:id="rId27"/>
    <p:sldId id="5696" r:id="rId28"/>
    <p:sldId id="5557" r:id="rId29"/>
    <p:sldId id="5697" r:id="rId30"/>
    <p:sldId id="5581" r:id="rId31"/>
    <p:sldId id="592" r:id="rId32"/>
    <p:sldId id="528" r:id="rId33"/>
    <p:sldId id="5699" r:id="rId34"/>
    <p:sldId id="5579" r:id="rId35"/>
    <p:sldId id="5580" r:id="rId36"/>
    <p:sldId id="5700" r:id="rId37"/>
    <p:sldId id="5698" r:id="rId38"/>
    <p:sldId id="5559" r:id="rId39"/>
    <p:sldId id="5569" r:id="rId40"/>
    <p:sldId id="496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C3DFA-692A-4F14-944E-0E59E75C06DE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45A30-417A-4052-B43D-4F90C3ABF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4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58F8B207-3084-451E-BF01-9DCB3FFDD4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05DB6D1C-131C-4776-BC10-7CE833D90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961034C-37B4-4EDF-833E-5029F5D5F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C6A5848-786A-4819-9DF7-C51DC62FAEF8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10E11-1D75-49A8-BAC3-858A9A1F7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290E63-243F-4E1A-9B74-E6762AF02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3B42BF-35F4-4E88-993D-CDAD6B9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8FC03-1AAC-4C21-93F0-A5A90714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C2D3B-2901-41D4-9DBD-F0C05CB2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20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C88A2-C4BB-450C-BC82-834B7FAB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53E97D-859B-44AC-96FA-41044E58C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D5728-33AC-4DB3-B689-0429F3E0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CE352-CB3E-49C2-AE7C-3AC5A190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28E88-D667-4718-9E48-D13D469D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45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948D60-52F3-484E-8E78-62D3B0C0B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F9929-3826-43A8-B142-4963FB00F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B4D3B-DB3B-46F7-8EC6-FF351195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EE3C49-3D48-43DA-8343-71318EEC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4F7DCD-6FF2-44DA-9A4E-1CDCC949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19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2"/>
            <a:ext cx="10363200" cy="1362075"/>
          </a:xfrm>
        </p:spPr>
        <p:txBody>
          <a:bodyPr anchor="ctr"/>
          <a:lstStyle>
            <a:lvl1pPr algn="ctr">
              <a:defRPr sz="5300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121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749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2B2B62-0D86-4D04-B9CC-8C904A2F3E7A}"/>
              </a:ext>
            </a:extLst>
          </p:cNvPr>
          <p:cNvSpPr/>
          <p:nvPr userDrawn="1"/>
        </p:nvSpPr>
        <p:spPr>
          <a:xfrm>
            <a:off x="0" y="2006601"/>
            <a:ext cx="12192000" cy="2400300"/>
          </a:xfrm>
          <a:prstGeom prst="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1"/>
            <a:ext cx="10363200" cy="1362075"/>
          </a:xfrm>
        </p:spPr>
        <p:txBody>
          <a:bodyPr anchor="ctr"/>
          <a:lstStyle>
            <a:lvl1pPr algn="ctr">
              <a:defRPr sz="5333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052ABC-E7B3-4542-9D09-6ADD03B7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EE4FFE-2705-43AB-A5C9-ED70E156068C}" type="datetimeFigureOut">
              <a:rPr lang="zh-CN" altLang="en-US"/>
              <a:pPr>
                <a:defRPr/>
              </a:pPr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A841DB-3F1A-4781-8196-6876CD3E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FC53B3-A9E3-4ADC-93D8-70D3379F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4DA2028-094E-41D4-8736-B4624B848E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27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874713" y="1516725"/>
            <a:ext cx="7892993" cy="4311619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noProof="0"/>
          </a:p>
        </p:txBody>
      </p:sp>
      <p:sp>
        <p:nvSpPr>
          <p:cNvPr id="3" name="图片占位符 1"/>
          <p:cNvSpPr>
            <a:spLocks noGrp="1"/>
          </p:cNvSpPr>
          <p:nvPr>
            <p:ph type="pic" sz="quarter" idx="11"/>
          </p:nvPr>
        </p:nvSpPr>
        <p:spPr>
          <a:xfrm>
            <a:off x="8972552" y="1516726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图片占位符 1"/>
          <p:cNvSpPr>
            <a:spLocks noGrp="1"/>
          </p:cNvSpPr>
          <p:nvPr>
            <p:ph type="pic" sz="quarter" idx="12"/>
          </p:nvPr>
        </p:nvSpPr>
        <p:spPr>
          <a:xfrm>
            <a:off x="8972552" y="3032118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1"/>
          <p:cNvSpPr>
            <a:spLocks noGrp="1"/>
          </p:cNvSpPr>
          <p:nvPr>
            <p:ph type="pic" sz="quarter" idx="13"/>
          </p:nvPr>
        </p:nvSpPr>
        <p:spPr>
          <a:xfrm>
            <a:off x="8972552" y="4547510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383625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4973"/>
            <a:ext cx="12192000" cy="77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5904247" cy="106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835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4973"/>
            <a:ext cx="12192000" cy="77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238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91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31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47B4E-1BA0-4AEC-A221-E42060B7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BB89DB-F40C-4B31-9E49-841B1A0E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D27F9-28D2-43B3-9B80-48A0541E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F32D4-D0EF-4512-BECD-220DA3D7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47F24-A7F7-4ACE-A660-BCE4C4A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803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301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017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918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827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226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05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59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3B64F234-F16D-4E64-B21E-F4A3F6E643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D9CF93D5-A471-4532-8F4C-84313756F1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961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874713" y="1516725"/>
            <a:ext cx="7892993" cy="4311619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3" name="图片占位符 1"/>
          <p:cNvSpPr>
            <a:spLocks noGrp="1"/>
          </p:cNvSpPr>
          <p:nvPr>
            <p:ph type="pic" sz="quarter" idx="11"/>
          </p:nvPr>
        </p:nvSpPr>
        <p:spPr>
          <a:xfrm>
            <a:off x="8972552" y="1516726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图片占位符 1"/>
          <p:cNvSpPr>
            <a:spLocks noGrp="1"/>
          </p:cNvSpPr>
          <p:nvPr>
            <p:ph type="pic" sz="quarter" idx="12"/>
          </p:nvPr>
        </p:nvSpPr>
        <p:spPr>
          <a:xfrm>
            <a:off x="8972552" y="3032118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1"/>
          <p:cNvSpPr>
            <a:spLocks noGrp="1"/>
          </p:cNvSpPr>
          <p:nvPr>
            <p:ph type="pic" sz="quarter" idx="13"/>
          </p:nvPr>
        </p:nvSpPr>
        <p:spPr>
          <a:xfrm>
            <a:off x="8972552" y="4547510"/>
            <a:ext cx="2344737" cy="1280833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5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2006635"/>
            <a:ext cx="12192000" cy="2400267"/>
          </a:xfrm>
          <a:prstGeom prst="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1"/>
            <a:ext cx="10363200" cy="1362075"/>
          </a:xfrm>
        </p:spPr>
        <p:txBody>
          <a:bodyPr anchor="ctr"/>
          <a:lstStyle>
            <a:lvl1pPr algn="ctr">
              <a:defRPr sz="5333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6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7E593-23BB-45E6-961B-B59C4D21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EF2768-9A7C-4B05-9879-CCDEA403B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252409-598D-47D2-A89F-0B2F6142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7C767E-5A44-4CF5-BBAC-140BD061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DE902B-10E8-434B-9B42-841B9746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9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iro\Desktop\未标题-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r="-4837"/>
          <a:stretch/>
        </p:blipFill>
        <p:spPr bwMode="auto">
          <a:xfrm>
            <a:off x="-432725" y="6510984"/>
            <a:ext cx="13214453" cy="37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 userDrawn="1"/>
        </p:nvSpPr>
        <p:spPr>
          <a:xfrm>
            <a:off x="8592278" y="6152528"/>
            <a:ext cx="337303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67" dirty="0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华中师范大学附属国际智能教育幼儿园</a:t>
            </a:r>
          </a:p>
        </p:txBody>
      </p:sp>
      <p:sp>
        <p:nvSpPr>
          <p:cNvPr id="3" name="内容占位符 2">
            <a:extLst/>
          </p:cNvPr>
          <p:cNvSpPr>
            <a:spLocks noGrp="1"/>
          </p:cNvSpPr>
          <p:nvPr>
            <p:ph idx="1"/>
          </p:nvPr>
        </p:nvSpPr>
        <p:spPr>
          <a:xfrm>
            <a:off x="1583499" y="1316766"/>
            <a:ext cx="9217024" cy="4416492"/>
          </a:xfrm>
        </p:spPr>
        <p:txBody>
          <a:bodyPr/>
          <a:lstStyle>
            <a:lvl1pPr marL="0" indent="0">
              <a:buFontTx/>
              <a:buNone/>
              <a:defRPr sz="32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09585" indent="0">
              <a:buFontTx/>
              <a:buNone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219170" indent="0">
              <a:buFontTx/>
              <a:buNone/>
              <a:defRPr sz="24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828754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438339" indent="0">
              <a:buFontTx/>
              <a:buNone/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3173321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2623" y="644692"/>
            <a:ext cx="9905933" cy="615713"/>
          </a:xfrm>
        </p:spPr>
        <p:txBody>
          <a:bodyPr>
            <a:normAutofit/>
          </a:bodyPr>
          <a:lstStyle>
            <a:lvl1pPr algn="l">
              <a:defRPr sz="4000" b="1" i="0">
                <a:solidFill>
                  <a:srgbClr val="005768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22" y="1892829"/>
            <a:ext cx="9905933" cy="4233335"/>
          </a:xfrm>
        </p:spPr>
        <p:txBody>
          <a:bodyPr>
            <a:normAutofit/>
          </a:bodyPr>
          <a:lstStyle>
            <a:lvl1pPr marL="457189" marR="0" indent="-457189" algn="l" defTabSz="121917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 sz="2933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990575" indent="-380990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523962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2133547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743131" indent="-304792">
              <a:buClr>
                <a:srgbClr val="AE2C2E"/>
              </a:buClr>
              <a:buSzPct val="80000"/>
              <a:buFont typeface="Wingdings" charset="2"/>
              <a:buChar char="l"/>
              <a:defRPr sz="2667" b="0" i="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89" marR="0" lvl="0" indent="-457189" algn="l" defTabSz="121917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89" marR="0" lvl="0" indent="-457189" algn="l" defTabSz="121917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89" marR="0" lvl="0" indent="-457189" algn="l" defTabSz="121917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2" descr="C:\Users\Airo\Desktop\未标题-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r="-4837"/>
          <a:stretch/>
        </p:blipFill>
        <p:spPr bwMode="auto">
          <a:xfrm>
            <a:off x="-432725" y="6510984"/>
            <a:ext cx="13214453" cy="37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7"/>
          <p:cNvSpPr txBox="1"/>
          <p:nvPr userDrawn="1"/>
        </p:nvSpPr>
        <p:spPr>
          <a:xfrm>
            <a:off x="8592278" y="6152528"/>
            <a:ext cx="337303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67" dirty="0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华中师范大学附属国际智能教育幼儿园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-6633" y="671239"/>
            <a:ext cx="918057" cy="553973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50610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874715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2669117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4463518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6257919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8052321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5"/>
          </p:nvPr>
        </p:nvSpPr>
        <p:spPr>
          <a:xfrm>
            <a:off x="9846725" y="4297493"/>
            <a:ext cx="1470564" cy="1471124"/>
          </a:xfrm>
          <a:custGeom>
            <a:avLst/>
            <a:gdLst>
              <a:gd name="connsiteX0" fmla="*/ 0 w 1470564"/>
              <a:gd name="connsiteY0" fmla="*/ 0 h 1470564"/>
              <a:gd name="connsiteX1" fmla="*/ 1470564 w 1470564"/>
              <a:gd name="connsiteY1" fmla="*/ 0 h 1470564"/>
              <a:gd name="connsiteX2" fmla="*/ 1470564 w 1470564"/>
              <a:gd name="connsiteY2" fmla="*/ 1470564 h 1470564"/>
              <a:gd name="connsiteX3" fmla="*/ 0 w 1470564"/>
              <a:gd name="connsiteY3" fmla="*/ 1470564 h 147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564" h="1470564">
                <a:moveTo>
                  <a:pt x="0" y="0"/>
                </a:moveTo>
                <a:lnTo>
                  <a:pt x="1470564" y="0"/>
                </a:lnTo>
                <a:lnTo>
                  <a:pt x="1470564" y="1470564"/>
                </a:lnTo>
                <a:lnTo>
                  <a:pt x="0" y="1470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65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525732"/>
            <a:ext cx="10363200" cy="1362075"/>
          </a:xfrm>
        </p:spPr>
        <p:txBody>
          <a:bodyPr anchor="ctr"/>
          <a:lstStyle>
            <a:lvl1pPr algn="ctr">
              <a:defRPr sz="5300" b="1" i="0" cap="all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873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2624" y="644693"/>
            <a:ext cx="9905933" cy="615713"/>
          </a:xfrm>
        </p:spPr>
        <p:txBody>
          <a:bodyPr>
            <a:normAutofit/>
          </a:bodyPr>
          <a:lstStyle>
            <a:lvl1pPr algn="l">
              <a:defRPr sz="4000" b="1" i="0">
                <a:solidFill>
                  <a:srgbClr val="005768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23" y="1892830"/>
            <a:ext cx="9905933" cy="4233335"/>
          </a:xfrm>
        </p:spPr>
        <p:txBody>
          <a:bodyPr>
            <a:normAutofit/>
          </a:bodyPr>
          <a:lstStyle>
            <a:lvl1pPr marL="457178" marR="0" indent="-457178" algn="l" defTabSz="121914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 sz="29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990550" indent="-380981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523925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2133493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743062" indent="-304784">
              <a:buClr>
                <a:srgbClr val="AE2C2E"/>
              </a:buClr>
              <a:buSzPct val="80000"/>
              <a:buFont typeface="Wingdings" charset="2"/>
              <a:buChar char="l"/>
              <a:defRPr sz="2700" b="0" i="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78" marR="0" lvl="0" indent="-457178" algn="l" defTabSz="121914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78" marR="0" lvl="0" indent="-457178" algn="l" defTabSz="121914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178" marR="0" lvl="0" indent="-457178" algn="l" defTabSz="121914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E2C2E"/>
              </a:buClr>
              <a:buSzPct val="80000"/>
              <a:buFont typeface="Wingdings" charset="2"/>
              <a:buChar char="l"/>
              <a:tabLst/>
              <a:defRPr/>
            </a:pP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14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05266-DC3C-4157-95CA-39AEB932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E9E0E-3FAF-4374-AE12-504AF1304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8A9CAC-B89B-4FB2-A088-DCBD51D29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8BAF91-F562-4E81-9428-FD9581BE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948E5D-63AB-4151-943B-349C964C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31FDB7-0AC3-4B8C-BA36-9CC5D5EB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24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56C53-EE46-4A92-BFBA-4A1A569A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1AB2C-C9B5-4BA6-A884-87762DBAA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3998A1-D351-4DF8-BC40-053BBBEE5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0AEB52-8ACC-4C88-A852-AD5242322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3E1F6C-0C86-47BC-B599-D9AF6F17D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B58C78-F220-4004-9473-25C14064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BA9677-8B88-4248-AE55-6A5F078E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EE36A5-FC44-4111-9F64-C2D849ED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5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4FD4E-AFEC-4FE4-B043-E7FDE7E9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FBDF10-7816-428E-BA63-125F58BB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518374-0879-4876-99D9-2CA06A7E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B69EFA-B477-43E3-8893-508DA3B4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0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026959-CBC8-4DDD-AD26-9ABC35810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9F73FA-0708-4E5E-85FD-4D497C93D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C1E9C-4350-4FE8-8297-1EE17728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6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DD62B-FFC5-4613-AF66-CE4A8627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15831-1610-4AB8-8CBE-183DBE886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56F13-36AC-40D8-A484-B0806667C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67A9CD-D696-4081-8282-E811F54D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EF581F-6A54-494A-A032-A722383C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962DCC-09E5-4571-9D54-54A0D2B7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8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87A4F-44E3-49C0-8902-AD3DD82B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2F5A24-8787-4F10-9B45-EE6A69587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4739A4-DF7C-4268-913C-BC9D3767B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36DE0C-F0AA-4460-8120-94BB5791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5C4D8E-7520-45DA-B5FB-30BE681F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D30FBC-2521-49A8-BA6C-1A276D34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3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A92671-2E8B-4F15-A082-58EA5BC0B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567EA-BC6B-496C-8DE5-D1ECD42E4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20535A-C7BD-4805-9B33-B4F6D5512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D74C3-8039-452F-85D8-6EF514CDC5DD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D5C74-DA00-4D14-AAE3-A17CC50F5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1D19EE-1AA0-410F-B773-DE3451CA0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819D9-67CE-4506-8237-A8AD9C352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56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41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96968"/>
            <a:ext cx="12192000" cy="2680137"/>
          </a:xfrm>
          <a:prstGeom prst="rect">
            <a:avLst/>
          </a:prstGeom>
          <a:solidFill>
            <a:srgbClr val="24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2264229"/>
            <a:ext cx="10363200" cy="2072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幼儿园安全巡检系统</a:t>
            </a:r>
            <a:br>
              <a:rPr lang="en-US" altLang="zh-CN" dirty="0">
                <a:sym typeface="+mn-ea"/>
              </a:rPr>
            </a:br>
            <a:r>
              <a:rPr lang="en-US" altLang="zh-CN" sz="3200" dirty="0">
                <a:sym typeface="+mn-ea"/>
              </a:rPr>
              <a:t>——   </a:t>
            </a:r>
            <a:r>
              <a:rPr lang="zh-CN" altLang="en-US" sz="3200" dirty="0">
                <a:sym typeface="+mn-ea"/>
              </a:rPr>
              <a:t>构建让孩子成长的安全环境</a:t>
            </a:r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768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666" y="1320769"/>
            <a:ext cx="8199956" cy="2681170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421" y="1320769"/>
            <a:ext cx="1839245" cy="2673694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部分要点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3080190" y="1349154"/>
            <a:ext cx="6031619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设施设备使用正常，无安全隐患。 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食品验收、餐具消毒、食品留样、果蔬农残检测及时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所有食品无发霉等现象，均在保质期内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厨房工作人员有戴帽子、戴口罩、盘头发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电器类完好，无漏电现象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地面无积水，保持干燥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88666" y="4145663"/>
            <a:ext cx="8199956" cy="1240367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9420" y="4124632"/>
            <a:ext cx="1839245" cy="1261400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巡检时间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070348" y="4124632"/>
            <a:ext cx="397176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学期前、后全面例行检查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每月全面例行巡查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每天常规巡检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20E856E-F865-4850-AD7E-ECE273A9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21" y="82193"/>
            <a:ext cx="8404301" cy="1094198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厨房食堂设施设备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858F6F-6B2A-49B6-8F0D-F19A5D7CA099}"/>
              </a:ext>
            </a:extLst>
          </p:cNvPr>
          <p:cNvSpPr/>
          <p:nvPr/>
        </p:nvSpPr>
        <p:spPr>
          <a:xfrm>
            <a:off x="0" y="345598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2B6B0-C202-4CA4-B852-C173B248E9A6}"/>
              </a:ext>
            </a:extLst>
          </p:cNvPr>
          <p:cNvSpPr/>
          <p:nvPr/>
        </p:nvSpPr>
        <p:spPr>
          <a:xfrm>
            <a:off x="2888666" y="5537230"/>
            <a:ext cx="8199956" cy="759298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D7929D-EBB0-4D0A-A5A7-4BAEF56A33E6}"/>
              </a:ext>
            </a:extLst>
          </p:cNvPr>
          <p:cNvSpPr/>
          <p:nvPr/>
        </p:nvSpPr>
        <p:spPr>
          <a:xfrm>
            <a:off x="1049421" y="5537229"/>
            <a:ext cx="1839245" cy="759298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巡检人</a:t>
            </a: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6918532F-D956-41F3-9595-446CA9B6A6CA}"/>
              </a:ext>
            </a:extLst>
          </p:cNvPr>
          <p:cNvSpPr txBox="1"/>
          <p:nvPr/>
        </p:nvSpPr>
        <p:spPr>
          <a:xfrm>
            <a:off x="3070348" y="5687424"/>
            <a:ext cx="561645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厨房组人员自检、管理人员抽检、园领导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16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666" y="1320770"/>
            <a:ext cx="8199956" cy="2631798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421" y="1320769"/>
            <a:ext cx="1839245" cy="2631799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部分要点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3107465" y="1424411"/>
            <a:ext cx="6724793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教玩具、桌椅是否有破损、有开裂、翻板、尖角情况。 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门、窗是否完好，是否牢固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各种电源线是否完好，排插摆放位置在幼儿触碰不到的地方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物品摆放整齐、归类完好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幼儿饮用水水温在</a:t>
            </a: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38°C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内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吊饰装饰完好无损、水龙头是否漏水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88666" y="4154129"/>
            <a:ext cx="8199956" cy="1028507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9421" y="4154129"/>
            <a:ext cx="1839245" cy="1028507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巡检时间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107465" y="4231178"/>
            <a:ext cx="397176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每周自检一次、每天抽检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每月全面例行检查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20E856E-F865-4850-AD7E-ECE273A9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21" y="82193"/>
            <a:ext cx="8404301" cy="1094198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班级区角功能室设施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858F6F-6B2A-49B6-8F0D-F19A5D7CA099}"/>
              </a:ext>
            </a:extLst>
          </p:cNvPr>
          <p:cNvSpPr/>
          <p:nvPr/>
        </p:nvSpPr>
        <p:spPr>
          <a:xfrm>
            <a:off x="0" y="345598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2B6B0-C202-4CA4-B852-C173B248E9A6}"/>
              </a:ext>
            </a:extLst>
          </p:cNvPr>
          <p:cNvSpPr/>
          <p:nvPr/>
        </p:nvSpPr>
        <p:spPr>
          <a:xfrm>
            <a:off x="2888666" y="5348748"/>
            <a:ext cx="8199956" cy="947780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D7929D-EBB0-4D0A-A5A7-4BAEF56A33E6}"/>
              </a:ext>
            </a:extLst>
          </p:cNvPr>
          <p:cNvSpPr/>
          <p:nvPr/>
        </p:nvSpPr>
        <p:spPr>
          <a:xfrm>
            <a:off x="1049421" y="5348748"/>
            <a:ext cx="1839245" cy="947779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巡检人</a:t>
            </a: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6918532F-D956-41F3-9595-446CA9B6A6CA}"/>
              </a:ext>
            </a:extLst>
          </p:cNvPr>
          <p:cNvSpPr txBox="1"/>
          <p:nvPr/>
        </p:nvSpPr>
        <p:spPr>
          <a:xfrm>
            <a:off x="3107465" y="5348748"/>
            <a:ext cx="397176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后勤管理人员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班级老师自检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30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666" y="1320769"/>
            <a:ext cx="8199956" cy="2968553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421" y="1320769"/>
            <a:ext cx="1839245" cy="2959649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部分要点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3107464" y="1424411"/>
            <a:ext cx="7943993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指定区域是否配备有相应的消防设施，无缺失，无过期。 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安全出口、疏散通道、消防通道是否通畅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疏散指示标志有无损坏，位置安全是否合适；应急照明设施能正常使用；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灭火器使用年限为：新配置的灭火器为五年，经检修的使用年限为</a:t>
            </a: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年（瓶上贴有维修标签）</a:t>
            </a:r>
          </a:p>
        </p:txBody>
      </p:sp>
      <p:sp>
        <p:nvSpPr>
          <p:cNvPr id="12" name="矩形 11"/>
          <p:cNvSpPr/>
          <p:nvPr/>
        </p:nvSpPr>
        <p:spPr>
          <a:xfrm>
            <a:off x="2851501" y="4467168"/>
            <a:ext cx="8199956" cy="883312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9421" y="4467169"/>
            <a:ext cx="1839245" cy="883311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巡检时间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107464" y="4476073"/>
            <a:ext cx="525487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每月一次常规例行检查、不定期抽查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大风、大雨等自然灾害后及时检查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20E856E-F865-4850-AD7E-ECE273A9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21" y="82193"/>
            <a:ext cx="8404301" cy="1094198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消防设施器材安全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858F6F-6B2A-49B6-8F0D-F19A5D7CA099}"/>
              </a:ext>
            </a:extLst>
          </p:cNvPr>
          <p:cNvSpPr/>
          <p:nvPr/>
        </p:nvSpPr>
        <p:spPr>
          <a:xfrm>
            <a:off x="0" y="345598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2B6B0-C202-4CA4-B852-C173B248E9A6}"/>
              </a:ext>
            </a:extLst>
          </p:cNvPr>
          <p:cNvSpPr/>
          <p:nvPr/>
        </p:nvSpPr>
        <p:spPr>
          <a:xfrm>
            <a:off x="2888666" y="5537230"/>
            <a:ext cx="8199956" cy="759298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D7929D-EBB0-4D0A-A5A7-4BAEF56A33E6}"/>
              </a:ext>
            </a:extLst>
          </p:cNvPr>
          <p:cNvSpPr/>
          <p:nvPr/>
        </p:nvSpPr>
        <p:spPr>
          <a:xfrm>
            <a:off x="1049421" y="5537230"/>
            <a:ext cx="1839245" cy="759297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巡检人</a:t>
            </a: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6918532F-D956-41F3-9595-446CA9B6A6CA}"/>
              </a:ext>
            </a:extLst>
          </p:cNvPr>
          <p:cNvSpPr txBox="1"/>
          <p:nvPr/>
        </p:nvSpPr>
        <p:spPr>
          <a:xfrm>
            <a:off x="3107464" y="5687424"/>
            <a:ext cx="397176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园领导、后勤管理组、保安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42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666" y="1320769"/>
            <a:ext cx="8199956" cy="3018001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421" y="1320768"/>
            <a:ext cx="1839245" cy="3021982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巡检要点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3107465" y="1324596"/>
            <a:ext cx="7835838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【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供货商送货</a:t>
            </a: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】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：送货人员进入小院后，对小院实施监控，对于未关门的供货商及时通过喊话器提醒并关闭，防止陌生人从小院进入幼儿园。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【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入园时间</a:t>
            </a: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】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：持警械、对讲机、催泪器室外执勤，维持入园秩序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【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早操时间</a:t>
            </a: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】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：关闭大门，带催泪器在户外执勤。个别晚来幼儿进班，做好晚来幼儿登记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【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进餐时间</a:t>
            </a: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】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：关闭大门，做好迟到家长的解释工作。一名门卫小院门口值勤，要求家长只出不进，直至教学楼内家长全部离开。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888666" y="4414684"/>
            <a:ext cx="8199956" cy="982826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9421" y="4414684"/>
            <a:ext cx="1839245" cy="982826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巡检时间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107465" y="4447189"/>
            <a:ext cx="397176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每天常规抽查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每月一次全面检查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20E856E-F865-4850-AD7E-ECE273A9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21" y="82193"/>
            <a:ext cx="8404301" cy="1094198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门卫安保常规值勤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858F6F-6B2A-49B6-8F0D-F19A5D7CA099}"/>
              </a:ext>
            </a:extLst>
          </p:cNvPr>
          <p:cNvSpPr/>
          <p:nvPr/>
        </p:nvSpPr>
        <p:spPr>
          <a:xfrm>
            <a:off x="0" y="345598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2B6B0-C202-4CA4-B852-C173B248E9A6}"/>
              </a:ext>
            </a:extLst>
          </p:cNvPr>
          <p:cNvSpPr/>
          <p:nvPr/>
        </p:nvSpPr>
        <p:spPr>
          <a:xfrm>
            <a:off x="2888666" y="5496232"/>
            <a:ext cx="8199956" cy="800296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D7929D-EBB0-4D0A-A5A7-4BAEF56A33E6}"/>
              </a:ext>
            </a:extLst>
          </p:cNvPr>
          <p:cNvSpPr/>
          <p:nvPr/>
        </p:nvSpPr>
        <p:spPr>
          <a:xfrm>
            <a:off x="1049421" y="5496232"/>
            <a:ext cx="1839245" cy="800295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巡检人</a:t>
            </a: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6918532F-D956-41F3-9595-446CA9B6A6CA}"/>
              </a:ext>
            </a:extLst>
          </p:cNvPr>
          <p:cNvSpPr txBox="1"/>
          <p:nvPr/>
        </p:nvSpPr>
        <p:spPr>
          <a:xfrm>
            <a:off x="3016883" y="5666925"/>
            <a:ext cx="397176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后勤管理组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448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5C727D2-2B16-431B-B75D-330450740D15}"/>
              </a:ext>
            </a:extLst>
          </p:cNvPr>
          <p:cNvSpPr/>
          <p:nvPr/>
        </p:nvSpPr>
        <p:spPr>
          <a:xfrm>
            <a:off x="2507635" y="1680227"/>
            <a:ext cx="8890000" cy="874183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kumimoji="1" lang="zh-CN" alt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4275" name="文本框 1">
            <a:extLst>
              <a:ext uri="{FF2B5EF4-FFF2-40B4-BE49-F238E27FC236}">
                <a16:creationId xmlns:a16="http://schemas.microsoft.com/office/drawing/2014/main" id="{5CB1FE1D-ED45-4E96-855D-208D1BEE9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3917" y="545526"/>
            <a:ext cx="43082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部分安全巡检管控点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2C659F-CDBC-4872-B7E1-F41C0A4AD0EF}"/>
              </a:ext>
            </a:extLst>
          </p:cNvPr>
          <p:cNvSpPr/>
          <p:nvPr/>
        </p:nvSpPr>
        <p:spPr>
          <a:xfrm>
            <a:off x="2507635" y="2653894"/>
            <a:ext cx="8890000" cy="857249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kumimoji="1" lang="zh-CN" alt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FF21C1-B5C3-4B2F-BFDD-749CD3FA1875}"/>
              </a:ext>
            </a:extLst>
          </p:cNvPr>
          <p:cNvSpPr/>
          <p:nvPr/>
        </p:nvSpPr>
        <p:spPr>
          <a:xfrm>
            <a:off x="767735" y="1697161"/>
            <a:ext cx="1754717" cy="8572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1867" b="1" dirty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公共区域</a:t>
            </a:r>
          </a:p>
        </p:txBody>
      </p:sp>
      <p:sp>
        <p:nvSpPr>
          <p:cNvPr id="54278" name="文本框 3">
            <a:extLst>
              <a:ext uri="{FF2B5EF4-FFF2-40B4-BE49-F238E27FC236}">
                <a16:creationId xmlns:a16="http://schemas.microsoft.com/office/drawing/2014/main" id="{E8039841-963A-4DA5-BAD9-4D03C6019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769" y="1680227"/>
            <a:ext cx="1572684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门房、道</a:t>
            </a:r>
            <a:endParaRPr lang="en-US" altLang="zh-CN" sz="1467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操场</a:t>
            </a:r>
            <a:endParaRPr lang="en-US" altLang="zh-CN" sz="1467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2DA6CB-8A20-4925-B64F-1EAD11B1ACDE}"/>
              </a:ext>
            </a:extLst>
          </p:cNvPr>
          <p:cNvSpPr/>
          <p:nvPr/>
        </p:nvSpPr>
        <p:spPr>
          <a:xfrm>
            <a:off x="767735" y="2653894"/>
            <a:ext cx="1754717" cy="8572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1867" b="1" dirty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室内安全</a:t>
            </a:r>
          </a:p>
        </p:txBody>
      </p:sp>
      <p:sp>
        <p:nvSpPr>
          <p:cNvPr id="54280" name="文本框 8">
            <a:extLst>
              <a:ext uri="{FF2B5EF4-FFF2-40B4-BE49-F238E27FC236}">
                <a16:creationId xmlns:a16="http://schemas.microsoft.com/office/drawing/2014/main" id="{9630EED7-D59A-4BAA-A68D-EFEF1E810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768" y="2649660"/>
            <a:ext cx="1924051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班级（</a:t>
            </a:r>
            <a:r>
              <a:rPr lang="en-US" altLang="zh-CN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几个班）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陶艺室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B8A8BA-5276-4E10-BF75-27FB950FE6B6}"/>
              </a:ext>
            </a:extLst>
          </p:cNvPr>
          <p:cNvSpPr/>
          <p:nvPr/>
        </p:nvSpPr>
        <p:spPr>
          <a:xfrm>
            <a:off x="2524569" y="3597927"/>
            <a:ext cx="8887884" cy="620183"/>
          </a:xfrm>
          <a:prstGeom prst="rect">
            <a:avLst/>
          </a:prstGeom>
          <a:solidFill>
            <a:srgbClr val="1F497D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kumimoji="1" lang="zh-CN" alt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89189F-EF8E-4650-9E1C-10AE4DE3CBA5}"/>
              </a:ext>
            </a:extLst>
          </p:cNvPr>
          <p:cNvSpPr/>
          <p:nvPr/>
        </p:nvSpPr>
        <p:spPr>
          <a:xfrm>
            <a:off x="767735" y="3604276"/>
            <a:ext cx="1754717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1867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户外设施</a:t>
            </a:r>
            <a:endParaRPr kumimoji="1" lang="zh-CN" altLang="en-US" sz="1400" dirty="0">
              <a:solidFill>
                <a:srgbClr val="70AD47">
                  <a:lumMod val="40000"/>
                  <a:lumOff val="60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4283" name="文本框 3">
            <a:extLst>
              <a:ext uri="{FF2B5EF4-FFF2-40B4-BE49-F238E27FC236}">
                <a16:creationId xmlns:a16="http://schemas.microsoft.com/office/drawing/2014/main" id="{B54F2B78-9883-4ACF-A6FA-A38241FE8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787" y="1733143"/>
            <a:ext cx="1797049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六楼平台</a:t>
            </a:r>
            <a:endParaRPr lang="en-US" altLang="zh-CN" sz="1467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各层楼道</a:t>
            </a:r>
            <a:endParaRPr lang="en-US" altLang="zh-CN" sz="1467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84" name="文本框 8">
            <a:extLst>
              <a:ext uri="{FF2B5EF4-FFF2-40B4-BE49-F238E27FC236}">
                <a16:creationId xmlns:a16="http://schemas.microsoft.com/office/drawing/2014/main" id="{7269A833-0084-4232-A72D-D64339B20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786" y="2649661"/>
            <a:ext cx="1392767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保健室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图书室</a:t>
            </a:r>
          </a:p>
        </p:txBody>
      </p:sp>
      <p:sp>
        <p:nvSpPr>
          <p:cNvPr id="54285" name="文本框 8">
            <a:extLst>
              <a:ext uri="{FF2B5EF4-FFF2-40B4-BE49-F238E27FC236}">
                <a16:creationId xmlns:a16="http://schemas.microsoft.com/office/drawing/2014/main" id="{453B993F-084A-4CCC-BF4C-A660F146E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069" y="2641194"/>
            <a:ext cx="1242484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舞蹈室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小礼堂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86" name="文本框 3">
            <a:extLst>
              <a:ext uri="{FF2B5EF4-FFF2-40B4-BE49-F238E27FC236}">
                <a16:creationId xmlns:a16="http://schemas.microsoft.com/office/drawing/2014/main" id="{D1E5FE47-720B-4A5C-8210-25CEF8696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069" y="1739493"/>
            <a:ext cx="1706033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大型户外玩具</a:t>
            </a:r>
            <a:endParaRPr lang="en-US" altLang="zh-CN" sz="1467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校车</a:t>
            </a:r>
            <a:endParaRPr lang="en-US" altLang="zh-CN" sz="1467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445D3F2-5141-4858-B31E-C6BDEF7398C4}"/>
              </a:ext>
            </a:extLst>
          </p:cNvPr>
          <p:cNvSpPr/>
          <p:nvPr/>
        </p:nvSpPr>
        <p:spPr>
          <a:xfrm>
            <a:off x="2522452" y="4330293"/>
            <a:ext cx="8887883" cy="903816"/>
          </a:xfrm>
          <a:prstGeom prst="rect">
            <a:avLst/>
          </a:prstGeom>
          <a:solidFill>
            <a:srgbClr val="95373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kumimoji="1" lang="zh-CN" alt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6F8BFC-D26A-4AF7-A462-7D17DBDCC3E2}"/>
              </a:ext>
            </a:extLst>
          </p:cNvPr>
          <p:cNvSpPr/>
          <p:nvPr/>
        </p:nvSpPr>
        <p:spPr>
          <a:xfrm>
            <a:off x="767735" y="4330293"/>
            <a:ext cx="1754717" cy="9038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1867" b="1" dirty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食堂安全</a:t>
            </a:r>
          </a:p>
        </p:txBody>
      </p:sp>
      <p:sp>
        <p:nvSpPr>
          <p:cNvPr id="54289" name="文本框 19">
            <a:extLst>
              <a:ext uri="{FF2B5EF4-FFF2-40B4-BE49-F238E27FC236}">
                <a16:creationId xmlns:a16="http://schemas.microsoft.com/office/drawing/2014/main" id="{1C998AEC-717E-4574-B957-3197F0014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8835" y="4351460"/>
            <a:ext cx="1924051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加工分区标识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食物切洗规范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4F489C4-4E45-4DE7-BA63-BD5A3471C0B5}"/>
              </a:ext>
            </a:extLst>
          </p:cNvPr>
          <p:cNvSpPr/>
          <p:nvPr/>
        </p:nvSpPr>
        <p:spPr>
          <a:xfrm>
            <a:off x="2522452" y="5352643"/>
            <a:ext cx="8887883" cy="558800"/>
          </a:xfrm>
          <a:prstGeom prst="rect">
            <a:avLst/>
          </a:prstGeom>
          <a:solidFill>
            <a:srgbClr val="1F497D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kumimoji="1" lang="zh-CN" alt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3AE0C93-7275-4576-A930-CD0E0EC88020}"/>
              </a:ext>
            </a:extLst>
          </p:cNvPr>
          <p:cNvSpPr/>
          <p:nvPr/>
        </p:nvSpPr>
        <p:spPr>
          <a:xfrm>
            <a:off x="767735" y="5352643"/>
            <a:ext cx="1754717" cy="55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1867" b="1" dirty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卫生保健</a:t>
            </a:r>
          </a:p>
        </p:txBody>
      </p:sp>
      <p:sp>
        <p:nvSpPr>
          <p:cNvPr id="54292" name="文本框 23">
            <a:extLst>
              <a:ext uri="{FF2B5EF4-FFF2-40B4-BE49-F238E27FC236}">
                <a16:creationId xmlns:a16="http://schemas.microsoft.com/office/drawing/2014/main" id="{C6883F37-3D30-4401-87F8-4CC5DA338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768" y="5399210"/>
            <a:ext cx="1924051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晨检、午检</a:t>
            </a:r>
          </a:p>
        </p:txBody>
      </p:sp>
      <p:sp>
        <p:nvSpPr>
          <p:cNvPr id="54293" name="文本框 24">
            <a:extLst>
              <a:ext uri="{FF2B5EF4-FFF2-40B4-BE49-F238E27FC236}">
                <a16:creationId xmlns:a16="http://schemas.microsoft.com/office/drawing/2014/main" id="{71D079CF-FF07-461B-AFF5-BC412514F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786" y="5399210"/>
            <a:ext cx="1926167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服药跟踪</a:t>
            </a:r>
            <a:endParaRPr lang="en-US" altLang="zh-CN" sz="1467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94" name="文本框 27">
            <a:extLst>
              <a:ext uri="{FF2B5EF4-FFF2-40B4-BE49-F238E27FC236}">
                <a16:creationId xmlns:a16="http://schemas.microsoft.com/office/drawing/2014/main" id="{2DEDF95A-6B5D-4C0A-9920-5A4F7A2CC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768" y="3686827"/>
            <a:ext cx="1924051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班级室内活动</a:t>
            </a:r>
          </a:p>
        </p:txBody>
      </p:sp>
      <p:sp>
        <p:nvSpPr>
          <p:cNvPr id="54295" name="文本框 3">
            <a:extLst>
              <a:ext uri="{FF2B5EF4-FFF2-40B4-BE49-F238E27FC236}">
                <a16:creationId xmlns:a16="http://schemas.microsoft.com/office/drawing/2014/main" id="{47093617-78D8-48D3-94A4-099F203F8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3435" y="1739493"/>
            <a:ext cx="1754717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外墙空调架</a:t>
            </a:r>
            <a:endParaRPr lang="en-US" altLang="zh-CN" sz="1467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电瓶车充电庄</a:t>
            </a:r>
            <a:endParaRPr lang="en-US" altLang="zh-CN" sz="1467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96" name="文本框 29">
            <a:extLst>
              <a:ext uri="{FF2B5EF4-FFF2-40B4-BE49-F238E27FC236}">
                <a16:creationId xmlns:a16="http://schemas.microsoft.com/office/drawing/2014/main" id="{06A3BEE3-597B-4DA9-898F-26056E799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786" y="3697410"/>
            <a:ext cx="1926167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户外活动</a:t>
            </a:r>
          </a:p>
        </p:txBody>
      </p:sp>
      <p:sp>
        <p:nvSpPr>
          <p:cNvPr id="54297" name="文本框 30">
            <a:extLst>
              <a:ext uri="{FF2B5EF4-FFF2-40B4-BE49-F238E27FC236}">
                <a16:creationId xmlns:a16="http://schemas.microsoft.com/office/drawing/2014/main" id="{B428E9C6-1604-4D1F-AE02-F9A9CD474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786" y="4395910"/>
            <a:ext cx="2542116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清洁卫生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加工操作规范</a:t>
            </a:r>
          </a:p>
        </p:txBody>
      </p:sp>
      <p:sp>
        <p:nvSpPr>
          <p:cNvPr id="54298" name="文本框 31">
            <a:extLst>
              <a:ext uri="{FF2B5EF4-FFF2-40B4-BE49-F238E27FC236}">
                <a16:creationId xmlns:a16="http://schemas.microsoft.com/office/drawing/2014/main" id="{62F8351B-9378-4238-B29B-951B93F3F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068" y="4381094"/>
            <a:ext cx="1924051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食品留样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生熟分离</a:t>
            </a:r>
          </a:p>
        </p:txBody>
      </p:sp>
      <p:sp>
        <p:nvSpPr>
          <p:cNvPr id="54300" name="矩形 1">
            <a:extLst>
              <a:ext uri="{FF2B5EF4-FFF2-40B4-BE49-F238E27FC236}">
                <a16:creationId xmlns:a16="http://schemas.microsoft.com/office/drawing/2014/main" id="{BDEF6BE4-E24B-497B-93E9-ADB0C4893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3435" y="3686827"/>
            <a:ext cx="1491434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园内大型活动</a:t>
            </a:r>
          </a:p>
        </p:txBody>
      </p:sp>
      <p:sp>
        <p:nvSpPr>
          <p:cNvPr id="54301" name="矩形 2">
            <a:extLst>
              <a:ext uri="{FF2B5EF4-FFF2-40B4-BE49-F238E27FC236}">
                <a16:creationId xmlns:a16="http://schemas.microsoft.com/office/drawing/2014/main" id="{9827B2C8-AADB-4324-B979-D9A55A705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069" y="3691061"/>
            <a:ext cx="1303883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开放日活动</a:t>
            </a:r>
          </a:p>
        </p:txBody>
      </p:sp>
      <p:sp>
        <p:nvSpPr>
          <p:cNvPr id="54302" name="矩形 2047">
            <a:extLst>
              <a:ext uri="{FF2B5EF4-FFF2-40B4-BE49-F238E27FC236}">
                <a16:creationId xmlns:a16="http://schemas.microsoft.com/office/drawing/2014/main" id="{03F2E043-C40C-4287-85F6-8F3B1F892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069" y="5399210"/>
            <a:ext cx="741229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</a:t>
            </a:r>
          </a:p>
        </p:txBody>
      </p:sp>
      <p:sp>
        <p:nvSpPr>
          <p:cNvPr id="54303" name="矩形 2048">
            <a:extLst>
              <a:ext uri="{FF2B5EF4-FFF2-40B4-BE49-F238E27FC236}">
                <a16:creationId xmlns:a16="http://schemas.microsoft.com/office/drawing/2014/main" id="{460B406E-8ADE-4EF0-A28C-D8A2CB075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3436" y="5399210"/>
            <a:ext cx="1116331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健康跟踪</a:t>
            </a:r>
          </a:p>
        </p:txBody>
      </p:sp>
      <p:sp>
        <p:nvSpPr>
          <p:cNvPr id="54309" name="文本框 8">
            <a:extLst>
              <a:ext uri="{FF2B5EF4-FFF2-40B4-BE49-F238E27FC236}">
                <a16:creationId xmlns:a16="http://schemas.microsoft.com/office/drawing/2014/main" id="{7614346C-6724-4637-BAE7-A2EAFC2BC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8252" y="2636961"/>
            <a:ext cx="1242483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音乐室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美术室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10" name="文本框 30">
            <a:extLst>
              <a:ext uri="{FF2B5EF4-FFF2-40B4-BE49-F238E27FC236}">
                <a16:creationId xmlns:a16="http://schemas.microsoft.com/office/drawing/2014/main" id="{3B21D172-D8B2-4EE0-850C-0595CE1E5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168" y="4417077"/>
            <a:ext cx="2540000" cy="7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食品采购</a:t>
            </a:r>
            <a:endParaRPr lang="en-US" altLang="zh-CN" sz="1467">
              <a:solidFill>
                <a:srgbClr val="9537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467">
                <a:solidFill>
                  <a:srgbClr val="9537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用油、用电、用气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文本框 1">
            <a:extLst>
              <a:ext uri="{FF2B5EF4-FFF2-40B4-BE49-F238E27FC236}">
                <a16:creationId xmlns:a16="http://schemas.microsoft.com/office/drawing/2014/main" id="{75D3B0BD-6F4C-4BF7-A253-F63FDC70F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6988" y="916426"/>
            <a:ext cx="64837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安全巡检系统的建设目标</a:t>
            </a:r>
          </a:p>
        </p:txBody>
      </p:sp>
      <p:sp>
        <p:nvSpPr>
          <p:cNvPr id="55299" name="TextBox 3">
            <a:extLst>
              <a:ext uri="{FF2B5EF4-FFF2-40B4-BE49-F238E27FC236}">
                <a16:creationId xmlns:a16="http://schemas.microsoft.com/office/drawing/2014/main" id="{BB37053B-325F-40C5-8816-15E1772E4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3869" y="1724270"/>
            <a:ext cx="5570756" cy="340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为幼儿园建立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标准化安全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管控体系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制定适合园本管理的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管控点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执行标准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共享优质的管理经验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文本框 1">
            <a:extLst>
              <a:ext uri="{FF2B5EF4-FFF2-40B4-BE49-F238E27FC236}">
                <a16:creationId xmlns:a16="http://schemas.microsoft.com/office/drawing/2014/main" id="{60A5D002-23E0-4118-849F-0285C374E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2472" y="1196461"/>
            <a:ext cx="690456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幼儿园安全管理模式的转变</a:t>
            </a:r>
            <a:endParaRPr lang="en-US" altLang="zh-CN" sz="36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3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97CAD04-CE72-4F21-A21B-194ED95FC082}"/>
              </a:ext>
            </a:extLst>
          </p:cNvPr>
          <p:cNvSpPr txBox="1">
            <a:spLocks/>
          </p:cNvSpPr>
          <p:nvPr/>
        </p:nvSpPr>
        <p:spPr>
          <a:xfrm>
            <a:off x="1216902" y="2187785"/>
            <a:ext cx="9594851" cy="2506133"/>
          </a:xfr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40">
              <a:lnSpc>
                <a:spcPct val="160000"/>
              </a:lnSpc>
              <a:defRPr/>
            </a:pPr>
            <a:r>
              <a:rPr lang="zh-CN" altLang="en-US" sz="32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由“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事后补救</a:t>
            </a:r>
            <a:r>
              <a:rPr lang="zh-CN" altLang="en-US" sz="32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”的被动管理</a:t>
            </a:r>
            <a:endParaRPr lang="en-US" altLang="zh-CN" sz="3200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40">
              <a:lnSpc>
                <a:spcPct val="160000"/>
              </a:lnSpc>
              <a:defRPr/>
            </a:pPr>
            <a:r>
              <a:rPr lang="zh-CN" altLang="en-US" sz="32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向“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事先预防</a:t>
            </a:r>
            <a:r>
              <a:rPr lang="zh-CN" altLang="en-US" sz="32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”的主动管理</a:t>
            </a:r>
            <a:endParaRPr lang="en-US" altLang="zh-CN" sz="3200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40">
              <a:lnSpc>
                <a:spcPct val="160000"/>
              </a:lnSpc>
              <a:defRPr/>
            </a:pPr>
            <a:r>
              <a:rPr lang="zh-CN" altLang="en-US" sz="32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做到安全管理“可控、能控、在控”</a:t>
            </a:r>
            <a:endParaRPr lang="en-US" altLang="zh-CN" sz="3200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675722A-DCC8-4D3A-B369-558F82ED89FD}"/>
              </a:ext>
            </a:extLst>
          </p:cNvPr>
          <p:cNvSpPr txBox="1">
            <a:spLocks/>
          </p:cNvSpPr>
          <p:nvPr/>
        </p:nvSpPr>
        <p:spPr>
          <a:xfrm>
            <a:off x="1219201" y="1610785"/>
            <a:ext cx="10189633" cy="2846916"/>
          </a:xfr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帮助幼儿园优化工作流程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defRPr/>
            </a:pPr>
            <a:r>
              <a:rPr lang="zh-CN" altLang="en-US" sz="3200" b="1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涵盖幼儿园的管理、保育、教育三大核心，</a:t>
            </a:r>
            <a:endParaRPr lang="en-US" altLang="zh-CN" sz="32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defRPr/>
            </a:pPr>
            <a:r>
              <a:rPr lang="zh-CN" altLang="en-US" sz="3200" b="1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轻松制定各工作岗位（日、周、月、学期）核心工作任务</a:t>
            </a:r>
            <a:endParaRPr lang="en-US" altLang="zh-CN" sz="32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defRPr/>
            </a:pPr>
            <a:endParaRPr lang="zh-CN" altLang="en-US" sz="3200" b="1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内容占位符 2">
            <a:extLst>
              <a:ext uri="{FF2B5EF4-FFF2-40B4-BE49-F238E27FC236}">
                <a16:creationId xmlns:a16="http://schemas.microsoft.com/office/drawing/2014/main" id="{FC7A6F2A-5BAD-4E35-B211-F0471A7C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133851"/>
            <a:ext cx="9906000" cy="206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89013" indent="-379413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522413" indent="-303213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2132013" indent="-303213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741613" indent="-303213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198813" indent="-303213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656013" indent="-303213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4113213" indent="-303213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570413" indent="-303213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500"/>
              </a:lnSpc>
              <a:spcBef>
                <a:spcPts val="751"/>
              </a:spcBef>
              <a:spcAft>
                <a:spcPts val="751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DD023F0-3274-4CDD-A265-080F4650B732}"/>
              </a:ext>
            </a:extLst>
          </p:cNvPr>
          <p:cNvSpPr/>
          <p:nvPr/>
        </p:nvSpPr>
        <p:spPr>
          <a:xfrm>
            <a:off x="3105151" y="958851"/>
            <a:ext cx="2038349" cy="113453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成熟的</a:t>
            </a:r>
            <a:endParaRPr lang="en-US" altLang="zh-CN" sz="2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77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管理体系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B05E945-F980-4F7F-A307-1401584BD3ED}"/>
              </a:ext>
            </a:extLst>
          </p:cNvPr>
          <p:cNvSpPr/>
          <p:nvPr/>
        </p:nvSpPr>
        <p:spPr>
          <a:xfrm>
            <a:off x="6790267" y="924985"/>
            <a:ext cx="1974851" cy="115358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实用的</a:t>
            </a:r>
            <a:endParaRPr lang="en-US" altLang="zh-CN" sz="2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77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管理工具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sp>
        <p:nvSpPr>
          <p:cNvPr id="7" name="加号 6">
            <a:extLst>
              <a:ext uri="{FF2B5EF4-FFF2-40B4-BE49-F238E27FC236}">
                <a16:creationId xmlns:a16="http://schemas.microsoft.com/office/drawing/2014/main" id="{48BF5B82-D965-4647-BC1D-A9E048135457}"/>
              </a:ext>
            </a:extLst>
          </p:cNvPr>
          <p:cNvSpPr/>
          <p:nvPr/>
        </p:nvSpPr>
        <p:spPr>
          <a:xfrm>
            <a:off x="5355167" y="982134"/>
            <a:ext cx="1098551" cy="1062567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374" name="矩形 7">
            <a:extLst>
              <a:ext uri="{FF2B5EF4-FFF2-40B4-BE49-F238E27FC236}">
                <a16:creationId xmlns:a16="http://schemas.microsoft.com/office/drawing/2014/main" id="{563D4BFF-80A9-41B4-99D3-912357408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2781301"/>
            <a:ext cx="7342717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500"/>
              </a:lnSpc>
              <a:spcBef>
                <a:spcPts val="751"/>
              </a:spcBef>
              <a:spcAft>
                <a:spcPts val="751"/>
              </a:spcAft>
              <a:buClr>
                <a:srgbClr val="9ED2ED"/>
              </a:buClr>
              <a:buSzPct val="60000"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每日将巡检任务以待办工作形式推送给教师，关键节点拍照留存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1EAC90-7BF4-4C50-A794-EA4E952871FD}"/>
              </a:ext>
            </a:extLst>
          </p:cNvPr>
          <p:cNvSpPr/>
          <p:nvPr/>
        </p:nvSpPr>
        <p:spPr>
          <a:xfrm>
            <a:off x="2154767" y="4819651"/>
            <a:ext cx="611717" cy="609600"/>
          </a:xfrm>
          <a:prstGeom prst="rect">
            <a:avLst/>
          </a:prstGeom>
          <a:solidFill>
            <a:srgbClr val="C89133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377">
              <a:defRPr/>
            </a:pPr>
            <a:r>
              <a:rPr lang="en-US" altLang="zh-CN" sz="28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宋体"/>
              </a:rPr>
              <a:t>3</a:t>
            </a:r>
            <a:endParaRPr lang="zh-CN" altLang="en-US" sz="2800" b="1" kern="0" dirty="0">
              <a:solidFill>
                <a:prstClr val="white"/>
              </a:solidFill>
              <a:latin typeface="微软雅黑" panose="020B0503020204020204" pitchFamily="34" charset="-122"/>
              <a:ea typeface="宋体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7C8006-C93D-4F24-BE35-1719F06E363E}"/>
              </a:ext>
            </a:extLst>
          </p:cNvPr>
          <p:cNvSpPr/>
          <p:nvPr/>
        </p:nvSpPr>
        <p:spPr>
          <a:xfrm>
            <a:off x="2154767" y="3816351"/>
            <a:ext cx="611717" cy="611716"/>
          </a:xfrm>
          <a:prstGeom prst="rect">
            <a:avLst/>
          </a:prstGeom>
          <a:solidFill>
            <a:srgbClr val="953735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377">
              <a:defRPr/>
            </a:pPr>
            <a:r>
              <a:rPr lang="en-US" altLang="zh-CN" sz="28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宋体"/>
              </a:rPr>
              <a:t>2</a:t>
            </a:r>
            <a:endParaRPr lang="zh-CN" altLang="en-US" sz="2800" b="1" kern="0" dirty="0">
              <a:solidFill>
                <a:prstClr val="white"/>
              </a:solidFill>
              <a:latin typeface="微软雅黑" panose="020B0503020204020204" pitchFamily="34" charset="-122"/>
              <a:ea typeface="宋体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29E3E-2CA1-4DDE-B25E-2727571CE29E}"/>
              </a:ext>
            </a:extLst>
          </p:cNvPr>
          <p:cNvSpPr/>
          <p:nvPr/>
        </p:nvSpPr>
        <p:spPr>
          <a:xfrm>
            <a:off x="2154767" y="2768600"/>
            <a:ext cx="611717" cy="609600"/>
          </a:xfrm>
          <a:prstGeom prst="rect">
            <a:avLst/>
          </a:prstGeom>
          <a:solidFill>
            <a:srgbClr val="1F497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377">
              <a:defRPr/>
            </a:pPr>
            <a:r>
              <a:rPr lang="en-US" altLang="zh-CN" sz="28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宋体"/>
              </a:rPr>
              <a:t>1</a:t>
            </a:r>
            <a:endParaRPr lang="zh-CN" altLang="en-US" sz="2800" b="1" kern="0" dirty="0">
              <a:solidFill>
                <a:prstClr val="white"/>
              </a:solidFill>
              <a:latin typeface="微软雅黑" panose="020B0503020204020204" pitchFamily="34" charset="-122"/>
              <a:ea typeface="宋体"/>
            </a:endParaRPr>
          </a:p>
        </p:txBody>
      </p:sp>
      <p:sp>
        <p:nvSpPr>
          <p:cNvPr id="58378" name="矩形 11">
            <a:extLst>
              <a:ext uri="{FF2B5EF4-FFF2-40B4-BE49-F238E27FC236}">
                <a16:creationId xmlns:a16="http://schemas.microsoft.com/office/drawing/2014/main" id="{CCB83C70-99DB-4621-831E-19CEA01C2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3829051"/>
            <a:ext cx="6853158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500"/>
              </a:lnSpc>
              <a:spcBef>
                <a:spcPts val="751"/>
              </a:spcBef>
              <a:spcAft>
                <a:spcPts val="751"/>
              </a:spcAft>
              <a:buClr>
                <a:srgbClr val="9ED2ED"/>
              </a:buClr>
              <a:buSzPct val="60000"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将传统繁杂的纸质报表转变为线上实时监控的系统分析报表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79" name="矩形 12">
            <a:extLst>
              <a:ext uri="{FF2B5EF4-FFF2-40B4-BE49-F238E27FC236}">
                <a16:creationId xmlns:a16="http://schemas.microsoft.com/office/drawing/2014/main" id="{E995C29A-BF1D-44FA-9D2C-4698143F3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418" y="4836585"/>
            <a:ext cx="69215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500"/>
              </a:lnSpc>
              <a:spcBef>
                <a:spcPts val="751"/>
              </a:spcBef>
              <a:spcAft>
                <a:spcPts val="751"/>
              </a:spcAft>
              <a:buClr>
                <a:srgbClr val="9ED2ED"/>
              </a:buClr>
              <a:buSzPct val="60000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管理者随时可以看到执行情况，大大提升园所的管理效率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6D0E151-FCE4-4331-8759-3B3C65C4C597}"/>
              </a:ext>
            </a:extLst>
          </p:cNvPr>
          <p:cNvSpPr/>
          <p:nvPr/>
        </p:nvSpPr>
        <p:spPr>
          <a:xfrm>
            <a:off x="2650067" y="2139951"/>
            <a:ext cx="1955800" cy="83396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巡检、自检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DD7C78-0E87-47B0-8A4F-93CDD52240B9}"/>
              </a:ext>
            </a:extLst>
          </p:cNvPr>
          <p:cNvSpPr/>
          <p:nvPr/>
        </p:nvSpPr>
        <p:spPr>
          <a:xfrm>
            <a:off x="2645834" y="3693585"/>
            <a:ext cx="1953684" cy="8318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发现问题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并记录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3EE3CB-F6FD-4B12-9D25-91EBEB142CC3}"/>
              </a:ext>
            </a:extLst>
          </p:cNvPr>
          <p:cNvSpPr/>
          <p:nvPr/>
        </p:nvSpPr>
        <p:spPr>
          <a:xfrm>
            <a:off x="5903384" y="3693585"/>
            <a:ext cx="1955800" cy="83184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受理问题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99491C-1387-41AF-AFEE-30ACC9471E19}"/>
              </a:ext>
            </a:extLst>
          </p:cNvPr>
          <p:cNvSpPr/>
          <p:nvPr/>
        </p:nvSpPr>
        <p:spPr>
          <a:xfrm>
            <a:off x="5909733" y="5217585"/>
            <a:ext cx="1955800" cy="83396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解决问题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9F6C93-6609-4C5A-B264-A6BB79D63C35}"/>
              </a:ext>
            </a:extLst>
          </p:cNvPr>
          <p:cNvSpPr/>
          <p:nvPr/>
        </p:nvSpPr>
        <p:spPr>
          <a:xfrm>
            <a:off x="2645834" y="1204385"/>
            <a:ext cx="1953684" cy="6646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b="1" dirty="0">
                <a:solidFill>
                  <a:prstClr val="white"/>
                </a:solidFill>
              </a:rPr>
              <a:t>巡检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DFCA56-0C68-4FE9-A1BB-A1C21325B02E}"/>
              </a:ext>
            </a:extLst>
          </p:cNvPr>
          <p:cNvSpPr/>
          <p:nvPr/>
        </p:nvSpPr>
        <p:spPr>
          <a:xfrm>
            <a:off x="5842000" y="1178985"/>
            <a:ext cx="1955800" cy="6900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b="1" dirty="0">
                <a:solidFill>
                  <a:prstClr val="white"/>
                </a:solidFill>
              </a:rPr>
              <a:t>分管责任人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6E8DAB-77DA-4AC7-BEA6-E71AE147CF7E}"/>
              </a:ext>
            </a:extLst>
          </p:cNvPr>
          <p:cNvSpPr/>
          <p:nvPr/>
        </p:nvSpPr>
        <p:spPr>
          <a:xfrm>
            <a:off x="2656417" y="5217585"/>
            <a:ext cx="1953683" cy="83396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确认问题已解决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C5B6ED-337D-4861-BE80-7F320E11521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623734" y="2973917"/>
            <a:ext cx="4233" cy="719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1DC9C91F-94D1-480D-9C31-07F13E0B0DAC}"/>
              </a:ext>
            </a:extLst>
          </p:cNvPr>
          <p:cNvSpPr/>
          <p:nvPr/>
        </p:nvSpPr>
        <p:spPr>
          <a:xfrm>
            <a:off x="8756651" y="1178985"/>
            <a:ext cx="2260600" cy="6900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b="1" dirty="0">
                <a:solidFill>
                  <a:prstClr val="white"/>
                </a:solidFill>
              </a:rPr>
              <a:t>园长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47F9E50-BEE6-4D1A-95FB-788050F2605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881284" y="4525434"/>
            <a:ext cx="6349" cy="692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3FD87DD-F670-4CAF-A917-2E50E9AEE78F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flipH="1">
            <a:off x="4610101" y="5634567"/>
            <a:ext cx="1299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8D9AF188-86DD-4B23-A16D-2E918567DCDB}"/>
              </a:ext>
            </a:extLst>
          </p:cNvPr>
          <p:cNvSpPr/>
          <p:nvPr/>
        </p:nvSpPr>
        <p:spPr>
          <a:xfrm>
            <a:off x="8646584" y="2709334"/>
            <a:ext cx="2470149" cy="99483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及时了解掌控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每日的巡检报告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64D224D-5462-42B7-B04B-D4E371326293}"/>
              </a:ext>
            </a:extLst>
          </p:cNvPr>
          <p:cNvCxnSpPr>
            <a:cxnSpLocks/>
          </p:cNvCxnSpPr>
          <p:nvPr/>
        </p:nvCxnSpPr>
        <p:spPr>
          <a:xfrm>
            <a:off x="2135718" y="1049867"/>
            <a:ext cx="42333" cy="522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11305AD-CA7E-4250-B065-CA76013C098C}"/>
              </a:ext>
            </a:extLst>
          </p:cNvPr>
          <p:cNvCxnSpPr>
            <a:cxnSpLocks/>
          </p:cNvCxnSpPr>
          <p:nvPr/>
        </p:nvCxnSpPr>
        <p:spPr>
          <a:xfrm>
            <a:off x="611718" y="2012951"/>
            <a:ext cx="10788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36C732E-124F-43C7-BC32-AFC4CB02B9A8}"/>
              </a:ext>
            </a:extLst>
          </p:cNvPr>
          <p:cNvCxnSpPr>
            <a:cxnSpLocks/>
          </p:cNvCxnSpPr>
          <p:nvPr/>
        </p:nvCxnSpPr>
        <p:spPr>
          <a:xfrm flipV="1">
            <a:off x="590551" y="1049867"/>
            <a:ext cx="10816167" cy="21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890F0C8-C1CC-4205-B452-039A88798301}"/>
              </a:ext>
            </a:extLst>
          </p:cNvPr>
          <p:cNvCxnSpPr/>
          <p:nvPr/>
        </p:nvCxnSpPr>
        <p:spPr>
          <a:xfrm>
            <a:off x="11400367" y="1049867"/>
            <a:ext cx="0" cy="5266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50DA7E-773C-4D1E-9D70-C67611744867}"/>
              </a:ext>
            </a:extLst>
          </p:cNvPr>
          <p:cNvCxnSpPr>
            <a:cxnSpLocks/>
          </p:cNvCxnSpPr>
          <p:nvPr/>
        </p:nvCxnSpPr>
        <p:spPr>
          <a:xfrm>
            <a:off x="5105401" y="1081618"/>
            <a:ext cx="40217" cy="5223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158AA11-B3C1-4372-B1B4-25D89371F634}"/>
              </a:ext>
            </a:extLst>
          </p:cNvPr>
          <p:cNvCxnSpPr>
            <a:cxnSpLocks/>
          </p:cNvCxnSpPr>
          <p:nvPr/>
        </p:nvCxnSpPr>
        <p:spPr>
          <a:xfrm>
            <a:off x="8221134" y="1058334"/>
            <a:ext cx="42333" cy="5223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C5B0D08-2F8F-47B8-ADB6-FB8E739AB81C}"/>
              </a:ext>
            </a:extLst>
          </p:cNvPr>
          <p:cNvCxnSpPr>
            <a:cxnSpLocks/>
          </p:cNvCxnSpPr>
          <p:nvPr/>
        </p:nvCxnSpPr>
        <p:spPr>
          <a:xfrm>
            <a:off x="632885" y="6299201"/>
            <a:ext cx="10788649" cy="21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79CBDF8B-AD68-493E-8431-7451EFD30902}"/>
              </a:ext>
            </a:extLst>
          </p:cNvPr>
          <p:cNvSpPr/>
          <p:nvPr/>
        </p:nvSpPr>
        <p:spPr>
          <a:xfrm>
            <a:off x="8625417" y="4679952"/>
            <a:ext cx="2563283" cy="99483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了解各岗位管理工作执行情况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A48B211-409C-4F77-9FB0-0910C6DAEF42}"/>
              </a:ext>
            </a:extLst>
          </p:cNvPr>
          <p:cNvSpPr/>
          <p:nvPr/>
        </p:nvSpPr>
        <p:spPr>
          <a:xfrm>
            <a:off x="5909733" y="2144185"/>
            <a:ext cx="1955800" cy="83396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收到问题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algn="ctr" defTabSz="1219140"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报告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2988978-87BD-4190-996F-169108DD1909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4599517" y="2561167"/>
            <a:ext cx="1310216" cy="15494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4319779-6062-4B00-A0CE-5B90F33D490B}"/>
              </a:ext>
            </a:extLst>
          </p:cNvPr>
          <p:cNvCxnSpPr>
            <a:cxnSpLocks/>
            <a:stCxn id="27" idx="2"/>
            <a:endCxn id="5" idx="0"/>
          </p:cNvCxnSpPr>
          <p:nvPr/>
        </p:nvCxnSpPr>
        <p:spPr>
          <a:xfrm flipH="1">
            <a:off x="6881284" y="2978152"/>
            <a:ext cx="6349" cy="715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AA28255-6A07-4608-AFAB-90D4243E6351}"/>
              </a:ext>
            </a:extLst>
          </p:cNvPr>
          <p:cNvCxnSpPr>
            <a:cxnSpLocks/>
          </p:cNvCxnSpPr>
          <p:nvPr/>
        </p:nvCxnSpPr>
        <p:spPr>
          <a:xfrm>
            <a:off x="590551" y="1092200"/>
            <a:ext cx="42333" cy="522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83482B8-893C-4C47-B318-86B933CDCD54}"/>
              </a:ext>
            </a:extLst>
          </p:cNvPr>
          <p:cNvSpPr/>
          <p:nvPr/>
        </p:nvSpPr>
        <p:spPr>
          <a:xfrm>
            <a:off x="770467" y="1214968"/>
            <a:ext cx="1155700" cy="6646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b="1" dirty="0">
                <a:solidFill>
                  <a:prstClr val="white"/>
                </a:solidFill>
              </a:rPr>
              <a:t>角色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CD1773-F4D7-474A-A6B0-F66B5FF144E3}"/>
              </a:ext>
            </a:extLst>
          </p:cNvPr>
          <p:cNvSpPr/>
          <p:nvPr/>
        </p:nvSpPr>
        <p:spPr>
          <a:xfrm>
            <a:off x="842433" y="2573867"/>
            <a:ext cx="1153584" cy="322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b="1" dirty="0">
                <a:solidFill>
                  <a:prstClr val="white"/>
                </a:solidFill>
              </a:rPr>
              <a:t>制定岗位责任角色</a:t>
            </a:r>
          </a:p>
        </p:txBody>
      </p:sp>
      <p:sp>
        <p:nvSpPr>
          <p:cNvPr id="59420" name="文本框 1">
            <a:extLst>
              <a:ext uri="{FF2B5EF4-FFF2-40B4-BE49-F238E27FC236}">
                <a16:creationId xmlns:a16="http://schemas.microsoft.com/office/drawing/2014/main" id="{2ADC5FD8-B14B-4C41-AB0D-AAE6A8521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1" y="184151"/>
            <a:ext cx="37062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安全巡检工作流程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AEF0C79-975F-4856-BAB9-7540F79813D9}"/>
              </a:ext>
            </a:extLst>
          </p:cNvPr>
          <p:cNvSpPr/>
          <p:nvPr/>
        </p:nvSpPr>
        <p:spPr>
          <a:xfrm>
            <a:off x="2751667" y="4737101"/>
            <a:ext cx="1744133" cy="249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67" dirty="0">
                <a:solidFill>
                  <a:prstClr val="white"/>
                </a:solidFill>
              </a:rPr>
              <a:t>当场能解决</a:t>
            </a:r>
          </a:p>
        </p:txBody>
      </p:sp>
      <p:sp>
        <p:nvSpPr>
          <p:cNvPr id="33" name="矩形: 圆角 7">
            <a:extLst>
              <a:ext uri="{FF2B5EF4-FFF2-40B4-BE49-F238E27FC236}">
                <a16:creationId xmlns:a16="http://schemas.microsoft.com/office/drawing/2014/main" id="{5203E730-6A4E-4562-8CC9-C4DD9377514A}"/>
              </a:ext>
            </a:extLst>
          </p:cNvPr>
          <p:cNvSpPr/>
          <p:nvPr/>
        </p:nvSpPr>
        <p:spPr>
          <a:xfrm>
            <a:off x="4775201" y="2512485"/>
            <a:ext cx="385233" cy="1502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67" dirty="0">
                <a:solidFill>
                  <a:prstClr val="white"/>
                </a:solidFill>
              </a:rPr>
              <a:t>当场不能解决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1">
            <a:extLst>
              <a:ext uri="{FF2B5EF4-FFF2-40B4-BE49-F238E27FC236}">
                <a16:creationId xmlns:a16="http://schemas.microsoft.com/office/drawing/2014/main" id="{0E7759A8-75BE-45B2-91BF-92240EBB8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612" y="762666"/>
            <a:ext cx="8216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如何为孩子提供一个安全成长的环境？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8DE9E8C-B9D0-4216-B578-EC83D600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1400" y="1805518"/>
            <a:ext cx="5867400" cy="322156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E73408E-F715-46D3-A1D4-4444535A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68633" y="1566333"/>
            <a:ext cx="4277784" cy="414866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 advTm="500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731B63A-C6F8-41EA-9306-676B60432B2E}"/>
              </a:ext>
            </a:extLst>
          </p:cNvPr>
          <p:cNvSpPr/>
          <p:nvPr/>
        </p:nvSpPr>
        <p:spPr>
          <a:xfrm>
            <a:off x="599017" y="2698751"/>
            <a:ext cx="1752600" cy="1013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每日巡检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0E3D89-3A24-4AD2-82E6-4A3533855302}"/>
              </a:ext>
            </a:extLst>
          </p:cNvPr>
          <p:cNvSpPr/>
          <p:nvPr/>
        </p:nvSpPr>
        <p:spPr>
          <a:xfrm>
            <a:off x="599017" y="4013201"/>
            <a:ext cx="17526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每周巡检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918A79-ABD6-42C4-8796-46FDA973AE92}"/>
              </a:ext>
            </a:extLst>
          </p:cNvPr>
          <p:cNvSpPr/>
          <p:nvPr/>
        </p:nvSpPr>
        <p:spPr>
          <a:xfrm>
            <a:off x="599017" y="5323418"/>
            <a:ext cx="1752600" cy="100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每月巡检</a:t>
            </a:r>
            <a:endParaRPr kumimoji="1" lang="zh-CN" altLang="en-US" dirty="0">
              <a:solidFill>
                <a:srgbClr val="70AD47">
                  <a:lumMod val="40000"/>
                  <a:lumOff val="60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834D13-D81E-4BAD-A020-DB142C2AE4E4}"/>
              </a:ext>
            </a:extLst>
          </p:cNvPr>
          <p:cNvSpPr/>
          <p:nvPr/>
        </p:nvSpPr>
        <p:spPr>
          <a:xfrm>
            <a:off x="2351617" y="2698751"/>
            <a:ext cx="7076016" cy="1007533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kumimoji="1" lang="zh-CN" alt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422" name="文本框 1">
            <a:extLst>
              <a:ext uri="{FF2B5EF4-FFF2-40B4-BE49-F238E27FC236}">
                <a16:creationId xmlns:a16="http://schemas.microsoft.com/office/drawing/2014/main" id="{7CDF7E57-185D-40B2-8986-F4921105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934" y="404284"/>
            <a:ext cx="7785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基于手机客户端实现巡检工作安排与计划</a:t>
            </a:r>
          </a:p>
        </p:txBody>
      </p:sp>
      <p:sp>
        <p:nvSpPr>
          <p:cNvPr id="60423" name="文本框 3">
            <a:extLst>
              <a:ext uri="{FF2B5EF4-FFF2-40B4-BE49-F238E27FC236}">
                <a16:creationId xmlns:a16="http://schemas.microsoft.com/office/drawing/2014/main" id="{72F01EC5-A81F-418F-A214-7A78A83F6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334" y="2800351"/>
            <a:ext cx="6659033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大型玩具、活动器械（上下午</a:t>
            </a:r>
            <a:r>
              <a:rPr lang="en-US" altLang="zh-CN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次）、门房安全</a:t>
            </a:r>
            <a:endParaRPr lang="en-US" altLang="zh-CN" sz="160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户外活动场所、户外围栏、消防通道、操场沙池</a:t>
            </a:r>
            <a:endParaRPr lang="en-US" altLang="zh-CN" sz="160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E13BAB-A717-4C5E-AAE8-2BF07A8F8C3D}"/>
              </a:ext>
            </a:extLst>
          </p:cNvPr>
          <p:cNvSpPr/>
          <p:nvPr/>
        </p:nvSpPr>
        <p:spPr>
          <a:xfrm>
            <a:off x="2351617" y="4008967"/>
            <a:ext cx="7076016" cy="1007533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kumimoji="1" lang="zh-CN" alt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425" name="文本框 3">
            <a:extLst>
              <a:ext uri="{FF2B5EF4-FFF2-40B4-BE49-F238E27FC236}">
                <a16:creationId xmlns:a16="http://schemas.microsoft.com/office/drawing/2014/main" id="{416B3400-51B9-409D-8B9A-2B4198AA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334" y="4267201"/>
            <a:ext cx="600710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各班级、功能室、办公室、食堂每周巡检</a:t>
            </a:r>
            <a:endParaRPr lang="en-US" altLang="zh-CN" sz="200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E5A320-E4F0-4633-9D90-1DBEB88C40C7}"/>
              </a:ext>
            </a:extLst>
          </p:cNvPr>
          <p:cNvSpPr/>
          <p:nvPr/>
        </p:nvSpPr>
        <p:spPr>
          <a:xfrm>
            <a:off x="2351617" y="5317067"/>
            <a:ext cx="7076016" cy="1009651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kumimoji="1" lang="zh-CN" alt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427" name="文本框 3">
            <a:extLst>
              <a:ext uri="{FF2B5EF4-FFF2-40B4-BE49-F238E27FC236}">
                <a16:creationId xmlns:a16="http://schemas.microsoft.com/office/drawing/2014/main" id="{F0C83139-0A3C-4DF9-BB14-988FA8DE9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334" y="5558367"/>
            <a:ext cx="6659033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全园所有区域、设施设备，从上到下，全面检查</a:t>
            </a:r>
            <a:endParaRPr lang="en-US" altLang="zh-CN" sz="200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2AD773-6432-400D-B6D2-7E27B72D5C70}"/>
              </a:ext>
            </a:extLst>
          </p:cNvPr>
          <p:cNvSpPr/>
          <p:nvPr/>
        </p:nvSpPr>
        <p:spPr>
          <a:xfrm>
            <a:off x="599017" y="1339851"/>
            <a:ext cx="1752600" cy="1013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定时定点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1784A4-311A-4943-BCB0-66D1D455B0B5}"/>
              </a:ext>
            </a:extLst>
          </p:cNvPr>
          <p:cNvSpPr/>
          <p:nvPr/>
        </p:nvSpPr>
        <p:spPr>
          <a:xfrm>
            <a:off x="2351617" y="1339851"/>
            <a:ext cx="7076016" cy="1007533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kumimoji="1" lang="zh-CN" alt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430" name="文本框 3">
            <a:extLst>
              <a:ext uri="{FF2B5EF4-FFF2-40B4-BE49-F238E27FC236}">
                <a16:creationId xmlns:a16="http://schemas.microsoft.com/office/drawing/2014/main" id="{A8662DCF-DD09-4587-B0EB-86136B282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333" y="1441451"/>
            <a:ext cx="1862667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上午：</a:t>
            </a:r>
            <a:r>
              <a:rPr lang="en-US" altLang="zh-CN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点前</a:t>
            </a:r>
            <a:endParaRPr lang="en-US" altLang="zh-CN" sz="160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下午：</a:t>
            </a:r>
            <a:r>
              <a:rPr lang="en-US" altLang="zh-CN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点前</a:t>
            </a:r>
            <a:endParaRPr lang="en-US" altLang="zh-CN" sz="160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31" name="文本框 3">
            <a:extLst>
              <a:ext uri="{FF2B5EF4-FFF2-40B4-BE49-F238E27FC236}">
                <a16:creationId xmlns:a16="http://schemas.microsoft.com/office/drawing/2014/main" id="{05F91836-33D5-4368-AD17-7F5E7DD77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1449918"/>
            <a:ext cx="4785783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保安日常工作巡查</a:t>
            </a:r>
            <a:endParaRPr lang="en-US" altLang="zh-CN" sz="160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60000"/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周末：定时定点巡查</a:t>
            </a:r>
            <a:endParaRPr lang="en-US" altLang="zh-CN" sz="160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542282E-FF5B-4D7A-BD64-BAE513B5631B}"/>
              </a:ext>
            </a:extLst>
          </p:cNvPr>
          <p:cNvSpPr/>
          <p:nvPr/>
        </p:nvSpPr>
        <p:spPr>
          <a:xfrm>
            <a:off x="9906000" y="1617134"/>
            <a:ext cx="1382184" cy="12424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prstClr val="white"/>
                </a:solidFill>
              </a:rPr>
              <a:t>自检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A319064-5505-4316-BCC6-3F8E07CEB7E4}"/>
              </a:ext>
            </a:extLst>
          </p:cNvPr>
          <p:cNvSpPr/>
          <p:nvPr/>
        </p:nvSpPr>
        <p:spPr>
          <a:xfrm>
            <a:off x="9906000" y="4468285"/>
            <a:ext cx="1382184" cy="13673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prstClr val="white"/>
                </a:solidFill>
              </a:rPr>
              <a:t>抽查</a:t>
            </a: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46F55E15-D5B4-4E3E-9CA0-4DF8F094C2DA}"/>
              </a:ext>
            </a:extLst>
          </p:cNvPr>
          <p:cNvSpPr/>
          <p:nvPr/>
        </p:nvSpPr>
        <p:spPr>
          <a:xfrm>
            <a:off x="10149418" y="2954867"/>
            <a:ext cx="433916" cy="14181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23DB6197-7177-42C9-A8BE-DF1133CA4909}"/>
              </a:ext>
            </a:extLst>
          </p:cNvPr>
          <p:cNvSpPr/>
          <p:nvPr/>
        </p:nvSpPr>
        <p:spPr>
          <a:xfrm rot="10800000">
            <a:off x="10659534" y="2980267"/>
            <a:ext cx="433917" cy="1367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BC3A62C-564C-4BDD-898F-9AA86DBB1AF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43240" y="2011549"/>
            <a:ext cx="2724377" cy="41327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A89522-32D8-4BAE-BF14-130DDAC5C6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8965" y="1996944"/>
            <a:ext cx="2690691" cy="3959305"/>
          </a:xfrm>
          <a:prstGeom prst="rect">
            <a:avLst/>
          </a:prstGeom>
        </p:spPr>
      </p:pic>
      <p:pic>
        <p:nvPicPr>
          <p:cNvPr id="3074" name="Picture 2" descr="C:\Users\Administrator\Desktop\图片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9358" y="2028765"/>
            <a:ext cx="2730500" cy="3975100"/>
          </a:xfrm>
          <a:prstGeom prst="rect">
            <a:avLst/>
          </a:prstGeom>
          <a:noFill/>
        </p:spPr>
      </p:pic>
      <p:sp>
        <p:nvSpPr>
          <p:cNvPr id="6" name="文本框 1"/>
          <p:cNvSpPr txBox="1"/>
          <p:nvPr/>
        </p:nvSpPr>
        <p:spPr>
          <a:xfrm>
            <a:off x="4038221" y="255758"/>
            <a:ext cx="3831365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3733"/>
              </a:lnSpc>
              <a:spcBef>
                <a:spcPts val="0"/>
              </a:spcBef>
              <a:spcAft>
                <a:spcPts val="1000"/>
              </a:spcAft>
              <a:buClr>
                <a:prstClr val="white">
                  <a:lumMod val="75000"/>
                </a:prstClr>
              </a:buClr>
              <a:buSzPct val="70000"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A3A7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每日巡检待办工作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A3A7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6680" y="2014871"/>
            <a:ext cx="2692659" cy="40900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71F675-A395-472E-A327-7E12B552FA49}"/>
              </a:ext>
            </a:extLst>
          </p:cNvPr>
          <p:cNvSpPr/>
          <p:nvPr/>
        </p:nvSpPr>
        <p:spPr>
          <a:xfrm>
            <a:off x="4615801" y="1996943"/>
            <a:ext cx="2692800" cy="408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CDEAB5-9A24-4C1F-BFF1-1D8EA1E857B5}"/>
              </a:ext>
            </a:extLst>
          </p:cNvPr>
          <p:cNvSpPr/>
          <p:nvPr/>
        </p:nvSpPr>
        <p:spPr>
          <a:xfrm>
            <a:off x="8211063" y="2005909"/>
            <a:ext cx="2770703" cy="4090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F5DBCF3-9FA4-49EF-BD83-BF2F17126F3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9714" y="3242468"/>
            <a:ext cx="831564" cy="873677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5B71D52-19FF-4820-BA60-D62980F1D115}"/>
              </a:ext>
            </a:extLst>
          </p:cNvPr>
          <p:cNvSpPr/>
          <p:nvPr/>
        </p:nvSpPr>
        <p:spPr>
          <a:xfrm>
            <a:off x="1039927" y="1236467"/>
            <a:ext cx="2707340" cy="624000"/>
          </a:xfrm>
          <a:prstGeom prst="round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每日待检提醒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ABB1DFB-F0F0-42D0-A6AA-6BA3C66E4E12}"/>
              </a:ext>
            </a:extLst>
          </p:cNvPr>
          <p:cNvSpPr/>
          <p:nvPr/>
        </p:nvSpPr>
        <p:spPr>
          <a:xfrm>
            <a:off x="4601505" y="1236583"/>
            <a:ext cx="2707200" cy="624000"/>
          </a:xfrm>
          <a:prstGeom prst="round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具体检查项目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35F6F4-2900-4EDB-A688-E0E236463684}"/>
              </a:ext>
            </a:extLst>
          </p:cNvPr>
          <p:cNvSpPr/>
          <p:nvPr/>
        </p:nvSpPr>
        <p:spPr>
          <a:xfrm>
            <a:off x="8187277" y="1254395"/>
            <a:ext cx="2812417" cy="624000"/>
          </a:xfrm>
          <a:prstGeom prst="round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检查记录</a:t>
            </a:r>
          </a:p>
        </p:txBody>
      </p:sp>
      <p:sp>
        <p:nvSpPr>
          <p:cNvPr id="17" name="右箭头 235">
            <a:extLst>
              <a:ext uri="{FF2B5EF4-FFF2-40B4-BE49-F238E27FC236}">
                <a16:creationId xmlns:a16="http://schemas.microsoft.com/office/drawing/2014/main" id="{D2AA1F6C-91F3-44E8-9CAC-A9A82B654C7F}"/>
              </a:ext>
            </a:extLst>
          </p:cNvPr>
          <p:cNvSpPr/>
          <p:nvPr/>
        </p:nvSpPr>
        <p:spPr>
          <a:xfrm>
            <a:off x="3953440" y="1361717"/>
            <a:ext cx="479856" cy="4312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60547" y="2812658"/>
            <a:ext cx="2644923" cy="429809"/>
          </a:xfrm>
          <a:prstGeom prst="roundRect">
            <a:avLst>
              <a:gd name="adj" fmla="val 0"/>
            </a:avLst>
          </a:prstGeom>
          <a:solidFill>
            <a:srgbClr val="138FC7">
              <a:alpha val="20000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556" tIns="81277" rIns="162556" bIns="81277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646320" y="2956115"/>
            <a:ext cx="2644923" cy="572705"/>
          </a:xfrm>
          <a:prstGeom prst="roundRect">
            <a:avLst>
              <a:gd name="adj" fmla="val 0"/>
            </a:avLst>
          </a:prstGeom>
          <a:solidFill>
            <a:srgbClr val="138FC7">
              <a:alpha val="20000"/>
            </a:srgbClr>
          </a:solidFill>
          <a:ln w="12700">
            <a:solidFill>
              <a:srgbClr val="2A3A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556" tIns="81277" rIns="162556" bIns="81277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右箭头 235">
            <a:extLst>
              <a:ext uri="{FF2B5EF4-FFF2-40B4-BE49-F238E27FC236}">
                <a16:creationId xmlns:a16="http://schemas.microsoft.com/office/drawing/2014/main" id="{D2AA1F6C-91F3-44E8-9CAC-A9A82B654C7F}"/>
              </a:ext>
            </a:extLst>
          </p:cNvPr>
          <p:cNvSpPr/>
          <p:nvPr/>
        </p:nvSpPr>
        <p:spPr>
          <a:xfrm>
            <a:off x="7527356" y="1385623"/>
            <a:ext cx="479856" cy="4312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8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istrator\Desktop\图片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8327" y="2016064"/>
            <a:ext cx="2218267" cy="3803651"/>
          </a:xfrm>
          <a:prstGeom prst="rect">
            <a:avLst/>
          </a:prstGeom>
          <a:noFill/>
        </p:spPr>
      </p:pic>
      <p:pic>
        <p:nvPicPr>
          <p:cNvPr id="4098" name="Picture 2" descr="C:\Users\Administrator\Desktop\图片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3928" y="1975347"/>
            <a:ext cx="2218267" cy="3795183"/>
          </a:xfrm>
          <a:prstGeom prst="rect">
            <a:avLst/>
          </a:prstGeom>
          <a:noFill/>
        </p:spPr>
      </p:pic>
      <p:sp>
        <p:nvSpPr>
          <p:cNvPr id="6" name="文本框 1"/>
          <p:cNvSpPr txBox="1"/>
          <p:nvPr/>
        </p:nvSpPr>
        <p:spPr>
          <a:xfrm>
            <a:off x="3414616" y="236092"/>
            <a:ext cx="4772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A3A7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负责人收到问题解决流程</a:t>
            </a:r>
          </a:p>
        </p:txBody>
      </p:sp>
      <p:sp>
        <p:nvSpPr>
          <p:cNvPr id="5" name="矩形 4"/>
          <p:cNvSpPr/>
          <p:nvPr/>
        </p:nvSpPr>
        <p:spPr>
          <a:xfrm>
            <a:off x="1262547" y="1974923"/>
            <a:ext cx="2457808" cy="38509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6A07A2-745E-44D7-90DB-E147B89AC356}"/>
              </a:ext>
            </a:extLst>
          </p:cNvPr>
          <p:cNvSpPr/>
          <p:nvPr/>
        </p:nvSpPr>
        <p:spPr>
          <a:xfrm>
            <a:off x="4702748" y="2028712"/>
            <a:ext cx="2491200" cy="37909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A29F14-0EE8-40C5-ACE2-15B3C1F60D1E}"/>
              </a:ext>
            </a:extLst>
          </p:cNvPr>
          <p:cNvSpPr/>
          <p:nvPr/>
        </p:nvSpPr>
        <p:spPr>
          <a:xfrm>
            <a:off x="8209270" y="2019746"/>
            <a:ext cx="2329807" cy="38509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AC07A23-C564-4F79-991D-70FD27562C8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9173" y="2047908"/>
            <a:ext cx="2171716" cy="3778277"/>
          </a:xfrm>
          <a:prstGeom prst="rect">
            <a:avLst/>
          </a:prstGeom>
        </p:spPr>
      </p:pic>
      <p:sp>
        <p:nvSpPr>
          <p:cNvPr id="18" name="矩形: 圆角 13">
            <a:extLst>
              <a:ext uri="{FF2B5EF4-FFF2-40B4-BE49-F238E27FC236}">
                <a16:creationId xmlns:a16="http://schemas.microsoft.com/office/drawing/2014/main" id="{35B71D52-19FF-4820-BA60-D62980F1D115}"/>
              </a:ext>
            </a:extLst>
          </p:cNvPr>
          <p:cNvSpPr/>
          <p:nvPr/>
        </p:nvSpPr>
        <p:spPr>
          <a:xfrm>
            <a:off x="1255059" y="1236467"/>
            <a:ext cx="2492208" cy="624000"/>
          </a:xfrm>
          <a:prstGeom prst="round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收到问题报告</a:t>
            </a:r>
          </a:p>
        </p:txBody>
      </p:sp>
      <p:sp>
        <p:nvSpPr>
          <p:cNvPr id="19" name="右箭头 235">
            <a:extLst>
              <a:ext uri="{FF2B5EF4-FFF2-40B4-BE49-F238E27FC236}">
                <a16:creationId xmlns:a16="http://schemas.microsoft.com/office/drawing/2014/main" id="{D2AA1F6C-91F3-44E8-9CAC-A9A82B654C7F}"/>
              </a:ext>
            </a:extLst>
          </p:cNvPr>
          <p:cNvSpPr/>
          <p:nvPr/>
        </p:nvSpPr>
        <p:spPr>
          <a:xfrm>
            <a:off x="3989301" y="1361717"/>
            <a:ext cx="479856" cy="4312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右箭头 235">
            <a:extLst>
              <a:ext uri="{FF2B5EF4-FFF2-40B4-BE49-F238E27FC236}">
                <a16:creationId xmlns:a16="http://schemas.microsoft.com/office/drawing/2014/main" id="{D2AA1F6C-91F3-44E8-9CAC-A9A82B654C7F}"/>
              </a:ext>
            </a:extLst>
          </p:cNvPr>
          <p:cNvSpPr/>
          <p:nvPr/>
        </p:nvSpPr>
        <p:spPr>
          <a:xfrm>
            <a:off x="7491495" y="1385623"/>
            <a:ext cx="479856" cy="4312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: 圆角 14">
            <a:extLst>
              <a:ext uri="{FF2B5EF4-FFF2-40B4-BE49-F238E27FC236}">
                <a16:creationId xmlns:a16="http://schemas.microsoft.com/office/drawing/2014/main" id="{5ABB1DFB-F0F0-42D0-A6AA-6BA3C66E4E12}"/>
              </a:ext>
            </a:extLst>
          </p:cNvPr>
          <p:cNvSpPr/>
          <p:nvPr/>
        </p:nvSpPr>
        <p:spPr>
          <a:xfrm>
            <a:off x="4700124" y="1236583"/>
            <a:ext cx="2491200" cy="624000"/>
          </a:xfrm>
          <a:prstGeom prst="round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问题授理跟进</a:t>
            </a:r>
          </a:p>
        </p:txBody>
      </p:sp>
      <p:sp>
        <p:nvSpPr>
          <p:cNvPr id="22" name="矩形: 圆角 15">
            <a:extLst>
              <a:ext uri="{FF2B5EF4-FFF2-40B4-BE49-F238E27FC236}">
                <a16:creationId xmlns:a16="http://schemas.microsoft.com/office/drawing/2014/main" id="{3335F6F4-2900-4EDB-A688-E0E236463684}"/>
              </a:ext>
            </a:extLst>
          </p:cNvPr>
          <p:cNvSpPr/>
          <p:nvPr/>
        </p:nvSpPr>
        <p:spPr>
          <a:xfrm>
            <a:off x="8187276" y="1254395"/>
            <a:ext cx="2328000" cy="624000"/>
          </a:xfrm>
          <a:prstGeom prst="round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问题解决反馈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1299570" y="3222354"/>
            <a:ext cx="2393889" cy="928305"/>
          </a:xfrm>
          <a:prstGeom prst="roundRect">
            <a:avLst>
              <a:gd name="adj" fmla="val 0"/>
            </a:avLst>
          </a:prstGeom>
          <a:solidFill>
            <a:srgbClr val="138FC7">
              <a:alpha val="20000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556" tIns="81277" rIns="162556" bIns="81277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16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图片 2">
            <a:extLst>
              <a:ext uri="{FF2B5EF4-FFF2-40B4-BE49-F238E27FC236}">
                <a16:creationId xmlns:a16="http://schemas.microsoft.com/office/drawing/2014/main" id="{62156ED2-9CB9-40C9-9AD7-CCF5E6D7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" y="-158750"/>
            <a:ext cx="12145433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图片 4">
            <a:extLst>
              <a:ext uri="{FF2B5EF4-FFF2-40B4-BE49-F238E27FC236}">
                <a16:creationId xmlns:a16="http://schemas.microsoft.com/office/drawing/2014/main" id="{11A7FDD1-CCA5-4ED4-B924-8C05791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文本框 1">
            <a:extLst>
              <a:ext uri="{FF2B5EF4-FFF2-40B4-BE49-F238E27FC236}">
                <a16:creationId xmlns:a16="http://schemas.microsoft.com/office/drawing/2014/main" id="{6AEC378F-20C3-4BDF-AE7F-C0E08B1BA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1" y="186267"/>
            <a:ext cx="86931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管理者清晰了解巡检情况，自动统计分析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BCF08C-FB68-4F39-9134-8C3E95B4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43" y="960929"/>
            <a:ext cx="3076597" cy="54769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F16177-1ADD-4D5F-AFF6-05CA9731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40" y="960929"/>
            <a:ext cx="3076597" cy="54864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DDC3E4-049B-42EF-8472-5B86CC78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637" y="938958"/>
            <a:ext cx="3076597" cy="54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83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文本框 1">
            <a:extLst>
              <a:ext uri="{FF2B5EF4-FFF2-40B4-BE49-F238E27FC236}">
                <a16:creationId xmlns:a16="http://schemas.microsoft.com/office/drawing/2014/main" id="{6AEC378F-20C3-4BDF-AE7F-C0E08B1BA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428" y="279674"/>
            <a:ext cx="86931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管理者清晰了解设施设备维修授理台账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909152-551C-4E14-A6F6-BB73DD8E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3" y="1054892"/>
            <a:ext cx="11711413" cy="56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8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BB92F0A6-E78A-487B-852A-7E1B57D01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428" y="279674"/>
            <a:ext cx="86931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管理者清晰了解设施设备维修授理台账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D6133B-3D00-4F6B-B4E1-32D6FE4A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74" y="864449"/>
            <a:ext cx="10956252" cy="598246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BB92F0A6-E78A-487B-852A-7E1B57D01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924" y="235429"/>
            <a:ext cx="86931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管理者清晰了解设施设备发现问题隐患的统计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514A28-BCF6-409C-972C-703BF001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01" y="1000358"/>
            <a:ext cx="7008741" cy="56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6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8D6AE85-BEE4-4776-B063-E9BC41291714}"/>
              </a:ext>
            </a:extLst>
          </p:cNvPr>
          <p:cNvSpPr txBox="1">
            <a:spLocks/>
          </p:cNvSpPr>
          <p:nvPr/>
        </p:nvSpPr>
        <p:spPr>
          <a:xfrm>
            <a:off x="2665805" y="1516386"/>
            <a:ext cx="7071782" cy="4783667"/>
          </a:xfr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178" indent="-457178" algn="l" defTabSz="1219140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1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哪些区域存在安全隐患多</a:t>
            </a:r>
          </a:p>
          <a:p>
            <a:pPr marL="457178" indent="-457178" algn="l" defTabSz="1219140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1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哪个班级什么设施设备故障率高</a:t>
            </a:r>
          </a:p>
          <a:p>
            <a:pPr marL="457178" indent="-457178" algn="l" defTabSz="1219140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1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哪个区域的环境卫生经常不达标</a:t>
            </a:r>
          </a:p>
          <a:p>
            <a:pPr marL="457178" indent="-457178" algn="l" defTabSz="1219140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1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哪些老师巡检发现问题多</a:t>
            </a:r>
            <a:endParaRPr lang="en-US" altLang="zh-CN" sz="3100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78" indent="-457178" algn="l" defTabSz="1219140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1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哪些老师工作细心、认真负责</a:t>
            </a:r>
          </a:p>
        </p:txBody>
      </p:sp>
      <p:sp>
        <p:nvSpPr>
          <p:cNvPr id="67587" name="文本框 1">
            <a:extLst>
              <a:ext uri="{FF2B5EF4-FFF2-40B4-BE49-F238E27FC236}">
                <a16:creationId xmlns:a16="http://schemas.microsoft.com/office/drawing/2014/main" id="{32732857-7C87-49BE-B320-CE4BA19D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045" y="620491"/>
            <a:ext cx="8657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日常巡检数据积累与分析、为管理者提供决策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E450D-D342-4538-81A6-4A920163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25184"/>
            <a:ext cx="10363200" cy="1363133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好的安全管理体系应该是什么样？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91339E-E1F9-4B1D-A60F-7F5ACF18025B}"/>
              </a:ext>
            </a:extLst>
          </p:cNvPr>
          <p:cNvSpPr/>
          <p:nvPr/>
        </p:nvSpPr>
        <p:spPr>
          <a:xfrm>
            <a:off x="-25400" y="3998384"/>
            <a:ext cx="6849533" cy="768349"/>
          </a:xfrm>
          <a:prstGeom prst="rect">
            <a:avLst/>
          </a:prstGeom>
          <a:solidFill>
            <a:srgbClr val="CDE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5CAF120-1E38-4356-ADDD-045C84ABB38F}"/>
              </a:ext>
            </a:extLst>
          </p:cNvPr>
          <p:cNvSpPr txBox="1">
            <a:spLocks/>
          </p:cNvSpPr>
          <p:nvPr/>
        </p:nvSpPr>
        <p:spPr>
          <a:xfrm>
            <a:off x="1219200" y="1610785"/>
            <a:ext cx="10972800" cy="2846916"/>
          </a:xfr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当管理过程变得直观可视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defRPr/>
            </a:pPr>
            <a:r>
              <a:rPr lang="zh-CN" altLang="en-US" sz="31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对于家长：管理不再是停在园长与老师的口头，变得可见。</a:t>
            </a:r>
            <a:endParaRPr lang="en-US" altLang="zh-CN" sz="3100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defRPr/>
            </a:pPr>
            <a:r>
              <a:rPr lang="zh-CN" altLang="en-US" sz="3100" dirty="0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对于幼儿园：真正帮助管理者发现问题，让考核变得轻松。</a:t>
            </a:r>
            <a:endParaRPr lang="en-US" altLang="zh-CN" sz="3100" dirty="0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83A69-7B4F-4173-BCFB-89089CFF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25184"/>
            <a:ext cx="10363200" cy="1363133"/>
          </a:xfrm>
        </p:spPr>
        <p:txBody>
          <a:bodyPr/>
          <a:lstStyle/>
          <a:p>
            <a:pPr>
              <a:defRPr/>
            </a:pPr>
            <a:r>
              <a:rPr kumimoji="1" lang="zh-CN" altLang="en-US"/>
              <a:t>部分巡检案例</a:t>
            </a:r>
            <a:r>
              <a:rPr kumimoji="1" lang="zh-CN" altLang="en-US" dirty="0"/>
              <a:t>分享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9BBCDC-9AB5-47D8-A59E-A580CC4699DE}"/>
              </a:ext>
            </a:extLst>
          </p:cNvPr>
          <p:cNvSpPr/>
          <p:nvPr/>
        </p:nvSpPr>
        <p:spPr>
          <a:xfrm>
            <a:off x="-25400" y="3998384"/>
            <a:ext cx="6849533" cy="768349"/>
          </a:xfrm>
          <a:prstGeom prst="rect">
            <a:avLst/>
          </a:prstGeom>
          <a:solidFill>
            <a:srgbClr val="CDE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40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矩形 2">
            <a:extLst>
              <a:ext uri="{FF2B5EF4-FFF2-40B4-BE49-F238E27FC236}">
                <a16:creationId xmlns:a16="http://schemas.microsoft.com/office/drawing/2014/main" id="{ED939404-4015-45FC-B013-7AC9A2C1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728" y="697545"/>
            <a:ext cx="84901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园舍设施</a:t>
            </a:r>
            <a:r>
              <a:rPr lang="en-US" altLang="zh-CN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r>
              <a:rPr lang="zh-CN" altLang="en-US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园舍环境、户外、员工车棚，大门口 </a:t>
            </a:r>
            <a:endParaRPr lang="zh-CN" altLang="en-US" sz="28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0F6A6D-D394-481C-9A2E-AD2AF800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28" y="1563161"/>
            <a:ext cx="3733817" cy="51392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ECFC8B-BDE2-490F-9551-EF120A8B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74" y="1563161"/>
            <a:ext cx="3908323" cy="491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79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图片 5">
            <a:extLst>
              <a:ext uri="{FF2B5EF4-FFF2-40B4-BE49-F238E27FC236}">
                <a16:creationId xmlns:a16="http://schemas.microsoft.com/office/drawing/2014/main" id="{90475D5B-FEED-40A6-9466-55B89D36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2" y="1075267"/>
            <a:ext cx="3041649" cy="547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图片 6">
            <a:extLst>
              <a:ext uri="{FF2B5EF4-FFF2-40B4-BE49-F238E27FC236}">
                <a16:creationId xmlns:a16="http://schemas.microsoft.com/office/drawing/2014/main" id="{190E6792-E710-4878-AE0F-81800A8D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058333"/>
            <a:ext cx="3056467" cy="550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图片 7">
            <a:extLst>
              <a:ext uri="{FF2B5EF4-FFF2-40B4-BE49-F238E27FC236}">
                <a16:creationId xmlns:a16="http://schemas.microsoft.com/office/drawing/2014/main" id="{F6709688-2239-47F2-B896-2A544441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567" y="1075267"/>
            <a:ext cx="3028951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矩形 7">
            <a:extLst>
              <a:ext uri="{FF2B5EF4-FFF2-40B4-BE49-F238E27FC236}">
                <a16:creationId xmlns:a16="http://schemas.microsoft.com/office/drawing/2014/main" id="{0F0CAD07-D4BA-42F1-9D21-A98DC7008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67" y="370234"/>
            <a:ext cx="105977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户外设施</a:t>
            </a:r>
            <a:r>
              <a:rPr lang="en-US" altLang="zh-CN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r>
              <a:rPr lang="zh-CN" altLang="en-US" sz="28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安全检查、发现隐患，高效分享，降低活动安全隐患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5">
            <a:extLst>
              <a:ext uri="{FF2B5EF4-FFF2-40B4-BE49-F238E27FC236}">
                <a16:creationId xmlns:a16="http://schemas.microsoft.com/office/drawing/2014/main" id="{74E8A212-7854-420C-8FBF-5C275819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53" y="1268937"/>
            <a:ext cx="3037416" cy="487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矩形 7">
            <a:extLst>
              <a:ext uri="{FF2B5EF4-FFF2-40B4-BE49-F238E27FC236}">
                <a16:creationId xmlns:a16="http://schemas.microsoft.com/office/drawing/2014/main" id="{BBBEA3D3-06F1-4174-A6CD-313D4BD81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53" y="526912"/>
            <a:ext cx="10238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问题记录</a:t>
            </a:r>
            <a:r>
              <a:rPr lang="en-US" altLang="zh-CN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r>
              <a:rPr lang="zh-CN" altLang="en-US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有图有真相，高效传递给授理、维修人员了解问题</a:t>
            </a:r>
            <a:endParaRPr lang="zh-CN" altLang="en-US" sz="2800" b="1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08E888-2D07-4406-A376-EA77E5D2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13" y="1268937"/>
            <a:ext cx="3057547" cy="55054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D1F1BF-F2B3-4CA8-BA9D-4808BE075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417" y="1268937"/>
            <a:ext cx="3076597" cy="547215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6102AC-B38E-4F5D-9ABD-CC142F65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89" y="455619"/>
            <a:ext cx="3690964" cy="6319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24AE56-4CF9-4472-955A-4438B11B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375" y="455619"/>
            <a:ext cx="3695727" cy="56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4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矩形 2">
            <a:extLst>
              <a:ext uri="{FF2B5EF4-FFF2-40B4-BE49-F238E27FC236}">
                <a16:creationId xmlns:a16="http://schemas.microsoft.com/office/drawing/2014/main" id="{ED939404-4015-45FC-B013-7AC9A2C1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155" y="609054"/>
            <a:ext cx="749218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门卫安保常规执勤</a:t>
            </a:r>
            <a:r>
              <a:rPr lang="en-US" altLang="zh-CN" sz="28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r>
              <a:rPr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带催泪器在室外执勤，维持入园秩序，严防幼儿自行走出幼儿园大门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7E2AB6-B817-4494-99ED-0605308D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25" y="2340077"/>
            <a:ext cx="4082180" cy="30150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65AEF8-013A-413B-9AD0-39EE7C7D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94" y="2340077"/>
            <a:ext cx="4739144" cy="28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0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>
            <a:extLst>
              <a:ext uri="{FF2B5EF4-FFF2-40B4-BE49-F238E27FC236}">
                <a16:creationId xmlns:a16="http://schemas.microsoft.com/office/drawing/2014/main" id="{3DDF14B5-902F-41D9-A1CB-D23E5D099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762" y="1788583"/>
            <a:ext cx="8590162" cy="328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26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26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、巡检值勤，及时发现记录问题</a:t>
            </a:r>
            <a:endParaRPr lang="en-US" altLang="zh-CN" sz="4267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26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26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、定期分析问题、总结积累经验</a:t>
            </a:r>
            <a:endParaRPr lang="en-US" altLang="zh-CN" sz="4267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26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26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、解放管理者，优秀经验分享</a:t>
            </a:r>
            <a:endParaRPr lang="en-US" altLang="zh-CN" sz="4267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文本框 1">
            <a:extLst>
              <a:ext uri="{FF2B5EF4-FFF2-40B4-BE49-F238E27FC236}">
                <a16:creationId xmlns:a16="http://schemas.microsoft.com/office/drawing/2014/main" id="{A223022A-C3A5-4142-B3AC-2DF8CC75F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294" y="674641"/>
            <a:ext cx="100097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幼儿园可以根据实际工作计划，自行建立巡检策略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1C557E8-0C74-4815-820E-25FA9B9268AC}"/>
              </a:ext>
            </a:extLst>
          </p:cNvPr>
          <p:cNvSpPr txBox="1">
            <a:spLocks/>
          </p:cNvSpPr>
          <p:nvPr/>
        </p:nvSpPr>
        <p:spPr>
          <a:xfrm>
            <a:off x="480485" y="1554964"/>
            <a:ext cx="5431367" cy="4243917"/>
          </a:xfrm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新手主班教师的巡检工作任务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新手保育员的巡检工作任务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新手保健医生的巡检工作任务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新手园长的巡检工作任务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消防安全月的巡检工作任务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流行疾病高发期巡检工作任务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食品卫生督导检查巡检工作任务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幼儿健康体检管理工作任务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5F17B89-4B63-46AF-9E74-48C457DC3EB0}"/>
              </a:ext>
            </a:extLst>
          </p:cNvPr>
          <p:cNvSpPr txBox="1">
            <a:spLocks/>
          </p:cNvSpPr>
          <p:nvPr/>
        </p:nvSpPr>
        <p:spPr>
          <a:xfrm>
            <a:off x="6280152" y="1554964"/>
            <a:ext cx="5302249" cy="4428067"/>
          </a:xfrm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大型活动组织的巡检工作任务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省市级示范园评估管理工作任务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开学前巡检管理工作任务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学期末巡检管理工作任务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家长开放日管理工作任务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亲子运动会管理工作任务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新办园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基础巡检任务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457189" indent="-457189" algn="l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一日生活常规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巡检任务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1ED151-25B9-4BE3-9E83-B320974608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0944BED5-6987-42D7-8C67-BC39D4845569}"/>
              </a:ext>
            </a:extLst>
          </p:cNvPr>
          <p:cNvSpPr txBox="1"/>
          <p:nvPr/>
        </p:nvSpPr>
        <p:spPr>
          <a:xfrm>
            <a:off x="0" y="901701"/>
            <a:ext cx="12192000" cy="4093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>
              <a:defRPr/>
            </a:pPr>
            <a:r>
              <a:rPr kumimoji="1" lang="en-US" altLang="zh-CN" sz="25999" dirty="0">
                <a:solidFill>
                  <a:schemeClr val="bg1">
                    <a:lumMod val="9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THANKS</a:t>
            </a:r>
            <a:endParaRPr kumimoji="1" lang="zh-CN" altLang="en-US" sz="25999" dirty="0">
              <a:solidFill>
                <a:schemeClr val="bg1">
                  <a:lumMod val="9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82948" name="TextBox 6">
            <a:extLst>
              <a:ext uri="{FF2B5EF4-FFF2-40B4-BE49-F238E27FC236}">
                <a16:creationId xmlns:a16="http://schemas.microsoft.com/office/drawing/2014/main" id="{5F9641E6-2CA8-4C5A-8B82-221643058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1" y="2724151"/>
            <a:ext cx="6144683" cy="9952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5867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 </a:t>
            </a:r>
            <a:r>
              <a:rPr lang="en-US" altLang="zh-CN" sz="5867">
                <a:solidFill>
                  <a:srgbClr val="2A3A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5867">
              <a:solidFill>
                <a:srgbClr val="2A3A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1">
            <a:extLst>
              <a:ext uri="{FF2B5EF4-FFF2-40B4-BE49-F238E27FC236}">
                <a16:creationId xmlns:a16="http://schemas.microsoft.com/office/drawing/2014/main" id="{44C80F16-8EB8-4337-9975-67C2F525720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1638301" y="1644651"/>
            <a:ext cx="9218084" cy="441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>
              <a:lnSpc>
                <a:spcPct val="200000"/>
              </a:lnSpc>
              <a:buClr>
                <a:srgbClr val="176C95"/>
              </a:buClr>
              <a:buSzPct val="80000"/>
              <a:buFont typeface="Arial" panose="020B0604020202020204" pitchFamily="34" charset="0"/>
              <a:buNone/>
            </a:pPr>
            <a:r>
              <a:rPr lang="zh-CN" altLang="en-US" sz="3467">
                <a:latin typeface="微软雅黑" panose="020B0503020204020204" pitchFamily="34" charset="-122"/>
                <a:ea typeface="微软雅黑" panose="020B0503020204020204" pitchFamily="34" charset="-122"/>
              </a:rPr>
              <a:t>不是一本本厚厚的看似专业的岗位手册。</a:t>
            </a:r>
            <a:endParaRPr lang="en-US" altLang="zh-CN" sz="34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200000"/>
              </a:lnSpc>
              <a:buClr>
                <a:srgbClr val="176C95"/>
              </a:buClr>
              <a:buSzPct val="80000"/>
              <a:buFont typeface="Arial" panose="020B0604020202020204" pitchFamily="34" charset="0"/>
              <a:buNone/>
            </a:pPr>
            <a:r>
              <a:rPr lang="zh-CN" altLang="en-US" sz="3467">
                <a:latin typeface="微软雅黑" panose="020B0503020204020204" pitchFamily="34" charset="-122"/>
                <a:ea typeface="微软雅黑" panose="020B0503020204020204" pitchFamily="34" charset="-122"/>
              </a:rPr>
              <a:t>不是多如繁星的种种管理细则。</a:t>
            </a:r>
            <a:endParaRPr lang="en-US" altLang="zh-CN" sz="34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200000"/>
              </a:lnSpc>
              <a:buClr>
                <a:srgbClr val="176C95"/>
              </a:buClr>
              <a:buSzPct val="80000"/>
              <a:buFont typeface="Arial" panose="020B0604020202020204" pitchFamily="34" charset="0"/>
              <a:buNone/>
            </a:pPr>
            <a:r>
              <a:rPr lang="zh-CN" altLang="en-US" sz="3467">
                <a:latin typeface="微软雅黑" panose="020B0503020204020204" pitchFamily="34" charset="-122"/>
                <a:ea typeface="微软雅黑" panose="020B0503020204020204" pitchFamily="34" charset="-122"/>
              </a:rPr>
              <a:t>不是整天忙忙碌碌的身影。</a:t>
            </a:r>
            <a:endParaRPr lang="en-US" altLang="zh-CN" sz="34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文本框 1">
            <a:extLst>
              <a:ext uri="{FF2B5EF4-FFF2-40B4-BE49-F238E27FC236}">
                <a16:creationId xmlns:a16="http://schemas.microsoft.com/office/drawing/2014/main" id="{A4457225-8549-4197-8F28-FFAECA692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384" y="727105"/>
            <a:ext cx="50863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安全巡检管理的核心要素</a:t>
            </a:r>
          </a:p>
        </p:txBody>
      </p:sp>
      <p:sp>
        <p:nvSpPr>
          <p:cNvPr id="50179" name="内容占位符 2">
            <a:extLst>
              <a:ext uri="{FF2B5EF4-FFF2-40B4-BE49-F238E27FC236}">
                <a16:creationId xmlns:a16="http://schemas.microsoft.com/office/drawing/2014/main" id="{A60AE699-7570-4C3A-B9AD-3F444CF6C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384" y="1492070"/>
            <a:ext cx="6070600" cy="428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733"/>
              </a:lnSpc>
              <a:spcBef>
                <a:spcPts val="1333"/>
              </a:spcBef>
              <a:spcAft>
                <a:spcPts val="1333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检查地点</a:t>
            </a:r>
            <a:r>
              <a:rPr kumimoji="1"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</a:p>
          <a:p>
            <a:pPr>
              <a:lnSpc>
                <a:spcPts val="3733"/>
              </a:lnSpc>
              <a:spcBef>
                <a:spcPts val="1333"/>
              </a:spcBef>
              <a:spcAft>
                <a:spcPts val="1333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具体检查要求</a:t>
            </a:r>
            <a:endParaRPr kumimoji="1"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733"/>
              </a:lnSpc>
              <a:spcBef>
                <a:spcPts val="1333"/>
              </a:spcBef>
              <a:spcAft>
                <a:spcPts val="1333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检查时间</a:t>
            </a:r>
            <a:r>
              <a:rPr kumimoji="1"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频次</a:t>
            </a:r>
          </a:p>
          <a:p>
            <a:pPr>
              <a:lnSpc>
                <a:spcPts val="3733"/>
              </a:lnSpc>
              <a:spcBef>
                <a:spcPts val="1333"/>
              </a:spcBef>
              <a:spcAft>
                <a:spcPts val="1333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责任人</a:t>
            </a:r>
            <a:r>
              <a:rPr kumimoji="1"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交接流程</a:t>
            </a:r>
            <a:endParaRPr kumimoji="1"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733"/>
              </a:lnSpc>
              <a:spcBef>
                <a:spcPts val="1333"/>
              </a:spcBef>
              <a:spcAft>
                <a:spcPts val="1333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处理流程</a:t>
            </a:r>
            <a:r>
              <a:rPr kumimoji="1"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1"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处理期限</a:t>
            </a:r>
          </a:p>
          <a:p>
            <a:pPr>
              <a:lnSpc>
                <a:spcPts val="3733"/>
              </a:lnSpc>
              <a:spcBef>
                <a:spcPts val="1333"/>
              </a:spcBef>
              <a:spcAft>
                <a:spcPts val="1333"/>
              </a:spcAft>
              <a:buClr>
                <a:srgbClr val="9ED2ED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结果反馈与监督</a:t>
            </a:r>
            <a:endParaRPr kumimoji="1" lang="en-US" altLang="zh-CN" sz="2400" dirty="0">
              <a:solidFill>
                <a:srgbClr val="A72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52617A8-4227-4A8E-9A55-6AEFBD71CE61}"/>
              </a:ext>
            </a:extLst>
          </p:cNvPr>
          <p:cNvSpPr/>
          <p:nvPr/>
        </p:nvSpPr>
        <p:spPr>
          <a:xfrm>
            <a:off x="8585200" y="2478618"/>
            <a:ext cx="2559051" cy="3168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200000"/>
              </a:lnSpc>
              <a:buClr>
                <a:srgbClr val="ADDDD7"/>
              </a:buClr>
              <a:buSzPct val="80000"/>
              <a:defRPr/>
            </a:pPr>
            <a:endParaRPr lang="zh-CN" altLang="en-US" sz="2133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8571C6-4D8F-498C-B3DF-DDB07D99F221}"/>
              </a:ext>
            </a:extLst>
          </p:cNvPr>
          <p:cNvSpPr/>
          <p:nvPr/>
        </p:nvSpPr>
        <p:spPr>
          <a:xfrm>
            <a:off x="1060451" y="2480733"/>
            <a:ext cx="3659716" cy="3168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ACABE8C7-657B-49A4-B7ED-B8D2D9165D6B}"/>
              </a:ext>
            </a:extLst>
          </p:cNvPr>
          <p:cNvSpPr>
            <a:spLocks noGrp="1"/>
          </p:cNvSpPr>
          <p:nvPr/>
        </p:nvSpPr>
        <p:spPr>
          <a:xfrm>
            <a:off x="1329267" y="2478617"/>
            <a:ext cx="3117851" cy="3403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ADDDD7"/>
              </a:buClr>
              <a:buSzPct val="80000"/>
              <a:defRPr/>
            </a:pPr>
            <a:r>
              <a:rPr lang="zh-CN" altLang="en-US" sz="2133" dirty="0"/>
              <a:t>有具体的量化工作内容 </a:t>
            </a:r>
          </a:p>
          <a:p>
            <a:pPr>
              <a:lnSpc>
                <a:spcPct val="200000"/>
              </a:lnSpc>
              <a:buClr>
                <a:srgbClr val="ADDDD7"/>
              </a:buClr>
              <a:buSzPct val="80000"/>
              <a:defRPr/>
            </a:pPr>
            <a:r>
              <a:rPr lang="zh-CN" altLang="en-US" sz="2133" dirty="0">
                <a:sym typeface="+mn-ea"/>
              </a:rPr>
              <a:t>有明确的工作时间节点</a:t>
            </a:r>
          </a:p>
          <a:p>
            <a:pPr>
              <a:lnSpc>
                <a:spcPct val="200000"/>
              </a:lnSpc>
              <a:buClr>
                <a:srgbClr val="ADDDD7"/>
              </a:buClr>
              <a:buSzPct val="80000"/>
              <a:defRPr/>
            </a:pPr>
            <a:r>
              <a:rPr lang="zh-CN" altLang="en-US" sz="2133" dirty="0"/>
              <a:t>有相应的责任人负责</a:t>
            </a:r>
          </a:p>
          <a:p>
            <a:pPr>
              <a:lnSpc>
                <a:spcPct val="200000"/>
              </a:lnSpc>
              <a:buClr>
                <a:srgbClr val="ADDDD7"/>
              </a:buClr>
              <a:buSzPct val="80000"/>
              <a:defRPr/>
            </a:pPr>
            <a:r>
              <a:rPr lang="zh-CN" altLang="en-US" sz="2133" dirty="0">
                <a:sym typeface="+mn-ea"/>
              </a:rPr>
              <a:t>有完善的考核标准</a:t>
            </a:r>
            <a:endParaRPr lang="zh-CN" altLang="en-US" sz="2133" dirty="0"/>
          </a:p>
          <a:p>
            <a:pPr>
              <a:lnSpc>
                <a:spcPct val="200000"/>
              </a:lnSpc>
              <a:buClr>
                <a:srgbClr val="ADDDD7"/>
              </a:buClr>
              <a:buSzPct val="80000"/>
              <a:defRPr/>
            </a:pPr>
            <a:endParaRPr lang="zh-CN" altLang="en-US" sz="2133" dirty="0">
              <a:sym typeface="+mn-ea"/>
            </a:endParaRPr>
          </a:p>
          <a:p>
            <a:pPr>
              <a:lnSpc>
                <a:spcPct val="200000"/>
              </a:lnSpc>
              <a:buClr>
                <a:srgbClr val="ADDDD7"/>
              </a:buClr>
              <a:buSzPct val="80000"/>
              <a:defRPr/>
            </a:pPr>
            <a:endParaRPr lang="en-US" altLang="zh-CN" sz="2133" dirty="0">
              <a:sym typeface="+mn-ea"/>
            </a:endParaRPr>
          </a:p>
          <a:p>
            <a:pPr marL="380990" indent="-380990">
              <a:lnSpc>
                <a:spcPct val="200000"/>
              </a:lnSpc>
              <a:buClr>
                <a:srgbClr val="ADDDD7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sz="2133" dirty="0">
              <a:sym typeface="+mn-ea"/>
            </a:endParaRPr>
          </a:p>
          <a:p>
            <a:pPr>
              <a:lnSpc>
                <a:spcPct val="200000"/>
              </a:lnSpc>
              <a:buClr>
                <a:srgbClr val="ADDDD7"/>
              </a:buClr>
              <a:buSzPct val="80000"/>
              <a:defRPr/>
            </a:pPr>
            <a:endParaRPr lang="en-US" altLang="zh-CN" sz="2133" dirty="0">
              <a:sym typeface="+mn-ea"/>
            </a:endParaRPr>
          </a:p>
          <a:p>
            <a:pPr>
              <a:lnSpc>
                <a:spcPct val="200000"/>
              </a:lnSpc>
              <a:defRPr/>
            </a:pPr>
            <a:endParaRPr kumimoji="1" lang="en-US" altLang="zh-CN" sz="2133" dirty="0">
              <a:sym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CE0530-C5A1-43E3-B03F-826AE7E279F2}"/>
              </a:ext>
            </a:extLst>
          </p:cNvPr>
          <p:cNvSpPr/>
          <p:nvPr/>
        </p:nvSpPr>
        <p:spPr>
          <a:xfrm>
            <a:off x="1073151" y="1894418"/>
            <a:ext cx="3647016" cy="586316"/>
          </a:xfrm>
          <a:prstGeom prst="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四有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861DDF-DBE3-408A-964E-CC7D3DA75F22}"/>
              </a:ext>
            </a:extLst>
          </p:cNvPr>
          <p:cNvSpPr/>
          <p:nvPr/>
        </p:nvSpPr>
        <p:spPr>
          <a:xfrm>
            <a:off x="5361518" y="1892300"/>
            <a:ext cx="2559049" cy="586317"/>
          </a:xfrm>
          <a:prstGeom prst="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四查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794153-956E-4CFD-9081-0E69D5BA15B3}"/>
              </a:ext>
            </a:extLst>
          </p:cNvPr>
          <p:cNvSpPr/>
          <p:nvPr/>
        </p:nvSpPr>
        <p:spPr>
          <a:xfrm>
            <a:off x="5361518" y="2478618"/>
            <a:ext cx="2559049" cy="3168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200000"/>
              </a:lnSpc>
              <a:defRPr/>
            </a:pPr>
            <a:endParaRPr lang="zh-CN" altLang="en-US" sz="2133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C938A8-F053-438C-BA22-FE43CCC0B552}"/>
              </a:ext>
            </a:extLst>
          </p:cNvPr>
          <p:cNvSpPr/>
          <p:nvPr/>
        </p:nvSpPr>
        <p:spPr>
          <a:xfrm>
            <a:off x="8585200" y="1892300"/>
            <a:ext cx="2559051" cy="586317"/>
          </a:xfrm>
          <a:prstGeom prst="rect">
            <a:avLst/>
          </a:prstGeom>
          <a:solidFill>
            <a:srgbClr val="2A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四化</a:t>
            </a:r>
          </a:p>
        </p:txBody>
      </p:sp>
      <p:sp>
        <p:nvSpPr>
          <p:cNvPr id="51209" name="文本框 1">
            <a:extLst>
              <a:ext uri="{FF2B5EF4-FFF2-40B4-BE49-F238E27FC236}">
                <a16:creationId xmlns:a16="http://schemas.microsoft.com/office/drawing/2014/main" id="{771E6970-219D-49E2-AFBD-1747A557E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771" y="1035728"/>
            <a:ext cx="82719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如何构建可执行能力强的安全管理体系？</a:t>
            </a:r>
          </a:p>
        </p:txBody>
      </p:sp>
      <p:sp>
        <p:nvSpPr>
          <p:cNvPr id="51210" name="TextBox 13">
            <a:extLst>
              <a:ext uri="{FF2B5EF4-FFF2-40B4-BE49-F238E27FC236}">
                <a16:creationId xmlns:a16="http://schemas.microsoft.com/office/drawing/2014/main" id="{F4B0917C-8F70-466D-90AC-F093A6447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071" y="2618318"/>
            <a:ext cx="732893" cy="261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抽查</a:t>
            </a:r>
            <a:endParaRPr lang="zh-CN" altLang="en-US" sz="2133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200000"/>
              </a:lnSpc>
            </a:pPr>
            <a:r>
              <a: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</a:rPr>
              <a:t>日查</a:t>
            </a:r>
          </a:p>
          <a:p>
            <a:pPr algn="ctr" eaLnBrk="1" hangingPunct="1">
              <a:lnSpc>
                <a:spcPct val="200000"/>
              </a:lnSpc>
            </a:pPr>
            <a:r>
              <a: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</a:rPr>
              <a:t>周查</a:t>
            </a:r>
          </a:p>
          <a:p>
            <a:pPr algn="ctr" eaLnBrk="1" hangingPunct="1">
              <a:lnSpc>
                <a:spcPct val="200000"/>
              </a:lnSpc>
            </a:pPr>
            <a:r>
              <a: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</a:rPr>
              <a:t>月查</a:t>
            </a:r>
          </a:p>
        </p:txBody>
      </p:sp>
      <p:sp>
        <p:nvSpPr>
          <p:cNvPr id="51211" name="TextBox 14">
            <a:extLst>
              <a:ext uri="{FF2B5EF4-FFF2-40B4-BE49-F238E27FC236}">
                <a16:creationId xmlns:a16="http://schemas.microsoft.com/office/drawing/2014/main" id="{CC682C88-7966-407B-9352-B80FE0984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4397" y="2626785"/>
            <a:ext cx="1007007" cy="261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  <a:buClr>
                <a:srgbClr val="ADDDD7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制度化</a:t>
            </a:r>
            <a:endParaRPr lang="zh-CN" altLang="en-US" sz="2133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200000"/>
              </a:lnSpc>
              <a:buClr>
                <a:srgbClr val="ADDDD7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流程化</a:t>
            </a:r>
            <a:endParaRPr lang="zh-CN" altLang="en-US" sz="2133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200000"/>
              </a:lnSpc>
              <a:buClr>
                <a:srgbClr val="ADDDD7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数据化</a:t>
            </a:r>
            <a:endParaRPr lang="zh-CN" altLang="en-US" sz="2133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200000"/>
              </a:lnSpc>
              <a:buClr>
                <a:srgbClr val="ADDDD7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考核化</a:t>
            </a:r>
            <a:endParaRPr lang="zh-CN" altLang="en-US" sz="21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文本框 1">
            <a:extLst>
              <a:ext uri="{FF2B5EF4-FFF2-40B4-BE49-F238E27FC236}">
                <a16:creationId xmlns:a16="http://schemas.microsoft.com/office/drawing/2014/main" id="{61376D7E-B74C-4456-9F0F-526B6B970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211" y="299833"/>
            <a:ext cx="72154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幼儿园安全巡检管控体系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F2F338-2CC3-449E-A37A-B5D9C7DED3F6}"/>
              </a:ext>
            </a:extLst>
          </p:cNvPr>
          <p:cNvSpPr/>
          <p:nvPr/>
        </p:nvSpPr>
        <p:spPr>
          <a:xfrm>
            <a:off x="1919069" y="1149460"/>
            <a:ext cx="2553757" cy="2036243"/>
          </a:xfrm>
          <a:prstGeom prst="rect">
            <a:avLst/>
          </a:prstGeom>
          <a:solidFill>
            <a:srgbClr val="A7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FC58AC-7799-433E-9313-B3C8BE544BE8}"/>
              </a:ext>
            </a:extLst>
          </p:cNvPr>
          <p:cNvSpPr/>
          <p:nvPr/>
        </p:nvSpPr>
        <p:spPr>
          <a:xfrm>
            <a:off x="4645488" y="1149460"/>
            <a:ext cx="2553757" cy="2036243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457328-EB23-4518-9D43-F93B630CE74C}"/>
              </a:ext>
            </a:extLst>
          </p:cNvPr>
          <p:cNvSpPr/>
          <p:nvPr/>
        </p:nvSpPr>
        <p:spPr>
          <a:xfrm>
            <a:off x="7371908" y="1149460"/>
            <a:ext cx="2553757" cy="2036243"/>
          </a:xfrm>
          <a:prstGeom prst="rect">
            <a:avLst/>
          </a:prstGeom>
          <a:solidFill>
            <a:srgbClr val="00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3F4C7A7-86FC-4278-A114-2BA958FA06C1}"/>
              </a:ext>
            </a:extLst>
          </p:cNvPr>
          <p:cNvSpPr txBox="1"/>
          <p:nvPr/>
        </p:nvSpPr>
        <p:spPr>
          <a:xfrm>
            <a:off x="2062272" y="1426256"/>
            <a:ext cx="2340173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园舍环境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基础设施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55E55-DB9E-48D2-8F01-1A799E91992D}"/>
              </a:ext>
            </a:extLst>
          </p:cNvPr>
          <p:cNvSpPr txBox="1"/>
          <p:nvPr/>
        </p:nvSpPr>
        <p:spPr>
          <a:xfrm>
            <a:off x="4782504" y="1426256"/>
            <a:ext cx="2279724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户外活动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场所设施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B567E1-71DC-491E-B9D0-07B24C500CD1}"/>
              </a:ext>
            </a:extLst>
          </p:cNvPr>
          <p:cNvSpPr/>
          <p:nvPr/>
        </p:nvSpPr>
        <p:spPr>
          <a:xfrm>
            <a:off x="1919069" y="3843447"/>
            <a:ext cx="2553757" cy="2036243"/>
          </a:xfrm>
          <a:prstGeom prst="rect">
            <a:avLst/>
          </a:prstGeom>
          <a:solidFill>
            <a:srgbClr val="A7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227A4C-8D77-4585-93E4-3E833D09D70B}"/>
              </a:ext>
            </a:extLst>
          </p:cNvPr>
          <p:cNvSpPr/>
          <p:nvPr/>
        </p:nvSpPr>
        <p:spPr>
          <a:xfrm>
            <a:off x="4645488" y="3843447"/>
            <a:ext cx="2553757" cy="2036243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37D502F-6597-49BD-B91A-6C3381BBB6CD}"/>
              </a:ext>
            </a:extLst>
          </p:cNvPr>
          <p:cNvSpPr/>
          <p:nvPr/>
        </p:nvSpPr>
        <p:spPr>
          <a:xfrm>
            <a:off x="7371908" y="3843447"/>
            <a:ext cx="2553757" cy="2036243"/>
          </a:xfrm>
          <a:prstGeom prst="rect">
            <a:avLst/>
          </a:prstGeom>
          <a:solidFill>
            <a:srgbClr val="006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72226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94A425B2-8721-42B5-9CEC-7471A19DCA75}"/>
              </a:ext>
            </a:extLst>
          </p:cNvPr>
          <p:cNvSpPr txBox="1"/>
          <p:nvPr/>
        </p:nvSpPr>
        <p:spPr>
          <a:xfrm>
            <a:off x="7535231" y="1426256"/>
            <a:ext cx="2279724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厨房食堂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设施设备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C1BFD2F9-C449-4CF2-9D3F-4D510D7B9E1F}"/>
              </a:ext>
            </a:extLst>
          </p:cNvPr>
          <p:cNvSpPr txBox="1"/>
          <p:nvPr/>
        </p:nvSpPr>
        <p:spPr>
          <a:xfrm>
            <a:off x="4782504" y="4120243"/>
            <a:ext cx="2279724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班级区角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功能室设备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3284A313-988C-4A15-AD03-BB4D7DADA71E}"/>
              </a:ext>
            </a:extLst>
          </p:cNvPr>
          <p:cNvSpPr txBox="1"/>
          <p:nvPr/>
        </p:nvSpPr>
        <p:spPr>
          <a:xfrm>
            <a:off x="2020058" y="4075972"/>
            <a:ext cx="2340173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消防设施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器材安全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DE1B4D0E-88A2-4720-8882-6558730EC0B8}"/>
              </a:ext>
            </a:extLst>
          </p:cNvPr>
          <p:cNvSpPr txBox="1"/>
          <p:nvPr/>
        </p:nvSpPr>
        <p:spPr>
          <a:xfrm>
            <a:off x="7474782" y="4120243"/>
            <a:ext cx="2340173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门卫安保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常规值勤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666" y="1320770"/>
            <a:ext cx="8199956" cy="1492268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421" y="1320769"/>
            <a:ext cx="1839245" cy="1492269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部分要点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3107465" y="1424411"/>
            <a:ext cx="419298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园舍墙壁是否有裂缝、空鼓、倾斜 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楼梯扶手、护栏是否锈烂、松动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沟、梯、栏、盖、路是否有安全隐患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88666" y="2996634"/>
            <a:ext cx="8199956" cy="1470535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9421" y="2996634"/>
            <a:ext cx="1839245" cy="1470535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巡检时间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107465" y="3086948"/>
            <a:ext cx="397176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学期开学前和结束后定时巡检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每月</a:t>
            </a: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10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号前例行检查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大风、大雨等自然灾害后及时检查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20E856E-F865-4850-AD7E-ECE273A9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21" y="82193"/>
            <a:ext cx="8404301" cy="1094198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园舍环境基础设施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858F6F-6B2A-49B6-8F0D-F19A5D7CA099}"/>
              </a:ext>
            </a:extLst>
          </p:cNvPr>
          <p:cNvSpPr/>
          <p:nvPr/>
        </p:nvSpPr>
        <p:spPr>
          <a:xfrm>
            <a:off x="0" y="345598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2B6B0-C202-4CA4-B852-C173B248E9A6}"/>
              </a:ext>
            </a:extLst>
          </p:cNvPr>
          <p:cNvSpPr/>
          <p:nvPr/>
        </p:nvSpPr>
        <p:spPr>
          <a:xfrm>
            <a:off x="2888666" y="4644894"/>
            <a:ext cx="8199956" cy="1651634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D7929D-EBB0-4D0A-A5A7-4BAEF56A33E6}"/>
              </a:ext>
            </a:extLst>
          </p:cNvPr>
          <p:cNvSpPr/>
          <p:nvPr/>
        </p:nvSpPr>
        <p:spPr>
          <a:xfrm>
            <a:off x="1049421" y="4644894"/>
            <a:ext cx="1839245" cy="1651633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巡检人</a:t>
            </a: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6918532F-D956-41F3-9595-446CA9B6A6CA}"/>
              </a:ext>
            </a:extLst>
          </p:cNvPr>
          <p:cNvSpPr txBox="1"/>
          <p:nvPr/>
        </p:nvSpPr>
        <p:spPr>
          <a:xfrm>
            <a:off x="3141878" y="4825757"/>
            <a:ext cx="397176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管理人员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后勤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维修组、保安</a:t>
            </a:r>
          </a:p>
        </p:txBody>
      </p:sp>
    </p:spTree>
    <p:extLst>
      <p:ext uri="{BB962C8B-B14F-4D97-AF65-F5344CB8AC3E}">
        <p14:creationId xmlns:p14="http://schemas.microsoft.com/office/powerpoint/2010/main" val="153171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666" y="1320769"/>
            <a:ext cx="8199956" cy="2905509"/>
          </a:xfrm>
          <a:prstGeom prst="rect">
            <a:avLst/>
          </a:prstGeom>
          <a:solidFill>
            <a:srgbClr val="AE2C2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9421" y="1320769"/>
            <a:ext cx="1839245" cy="2905510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部分要点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3107465" y="1424411"/>
            <a:ext cx="7875167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大型玩具螺口是否牢固、有无破损开裂现象。 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操场地面平整、无凹凸不平、沙池无大的锋利石块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体育活动器械、玩具在活动后及时归位、摆放整齐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发现问题及时维修，不能维修请专业人人员进行处理，并及时做好警示牌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定期对木制玩具进行加固、刷漆、换绳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朔料玩具每月检查是否有老化现象</a:t>
            </a:r>
          </a:p>
        </p:txBody>
      </p:sp>
      <p:sp>
        <p:nvSpPr>
          <p:cNvPr id="12" name="矩形 11"/>
          <p:cNvSpPr/>
          <p:nvPr/>
        </p:nvSpPr>
        <p:spPr>
          <a:xfrm>
            <a:off x="2888666" y="4478594"/>
            <a:ext cx="8199956" cy="863646"/>
          </a:xfrm>
          <a:prstGeom prst="rect">
            <a:avLst/>
          </a:prstGeom>
          <a:solidFill>
            <a:srgbClr val="01673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9421" y="4478594"/>
            <a:ext cx="1839245" cy="863646"/>
          </a:xfrm>
          <a:prstGeom prst="rect">
            <a:avLst/>
          </a:prstGeom>
          <a:solidFill>
            <a:srgbClr val="016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巡检时间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6CFCF5AC-744B-4997-A9A6-A31B8283EB52}"/>
              </a:ext>
            </a:extLst>
          </p:cNvPr>
          <p:cNvSpPr txBox="1"/>
          <p:nvPr/>
        </p:nvSpPr>
        <p:spPr>
          <a:xfrm>
            <a:off x="3107464" y="4429052"/>
            <a:ext cx="772276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每天上、下午活动前排查安全隐患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活动后检查归位、摆放、大风、大雨等自然灾害后及时检查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20E856E-F865-4850-AD7E-ECE273A9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21" y="82193"/>
            <a:ext cx="8404301" cy="1094198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AE2C2E"/>
                </a:solidFill>
                <a:latin typeface="微软雅黑" pitchFamily="34" charset="-122"/>
                <a:ea typeface="微软雅黑" pitchFamily="34" charset="-122"/>
              </a:rPr>
              <a:t>户外活动场所设施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858F6F-6B2A-49B6-8F0D-F19A5D7CA099}"/>
              </a:ext>
            </a:extLst>
          </p:cNvPr>
          <p:cNvSpPr/>
          <p:nvPr/>
        </p:nvSpPr>
        <p:spPr>
          <a:xfrm>
            <a:off x="0" y="345598"/>
            <a:ext cx="933449" cy="440675"/>
          </a:xfrm>
          <a:prstGeom prst="rect">
            <a:avLst/>
          </a:prstGeom>
          <a:solidFill>
            <a:srgbClr val="AE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2B6B0-C202-4CA4-B852-C173B248E9A6}"/>
              </a:ext>
            </a:extLst>
          </p:cNvPr>
          <p:cNvSpPr/>
          <p:nvPr/>
        </p:nvSpPr>
        <p:spPr>
          <a:xfrm>
            <a:off x="2888666" y="5594554"/>
            <a:ext cx="8199956" cy="701973"/>
          </a:xfrm>
          <a:prstGeom prst="rect">
            <a:avLst/>
          </a:prstGeom>
          <a:solidFill>
            <a:srgbClr val="176C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D7929D-EBB0-4D0A-A5A7-4BAEF56A33E6}"/>
              </a:ext>
            </a:extLst>
          </p:cNvPr>
          <p:cNvSpPr/>
          <p:nvPr/>
        </p:nvSpPr>
        <p:spPr>
          <a:xfrm>
            <a:off x="1049421" y="5594555"/>
            <a:ext cx="1839245" cy="701972"/>
          </a:xfrm>
          <a:prstGeom prst="rect">
            <a:avLst/>
          </a:prstGeom>
          <a:solidFill>
            <a:srgbClr val="17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巡检人</a:t>
            </a: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6918532F-D956-41F3-9595-446CA9B6A6CA}"/>
              </a:ext>
            </a:extLst>
          </p:cNvPr>
          <p:cNvSpPr txBox="1"/>
          <p:nvPr/>
        </p:nvSpPr>
        <p:spPr>
          <a:xfrm>
            <a:off x="3107464" y="5716086"/>
            <a:ext cx="397176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宋体" panose="02010600030101010101" pitchFamily="2" charset="-122"/>
              </a:rPr>
              <a:t>后勤管理组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17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Microsoft Office PowerPoint</Application>
  <PresentationFormat>宽屏</PresentationFormat>
  <Paragraphs>264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等线</vt:lpstr>
      <vt:lpstr>等线 Light</vt:lpstr>
      <vt:lpstr>SimSun</vt:lpstr>
      <vt:lpstr>微软雅黑</vt:lpstr>
      <vt:lpstr>微软雅黑</vt:lpstr>
      <vt:lpstr>Arial</vt:lpstr>
      <vt:lpstr>Calibri</vt:lpstr>
      <vt:lpstr>Wingdings</vt:lpstr>
      <vt:lpstr>Office 主题​​</vt:lpstr>
      <vt:lpstr>自定义设计方案</vt:lpstr>
      <vt:lpstr>幼儿园安全巡检系统 ——   构建让孩子成长的安全环境</vt:lpstr>
      <vt:lpstr>PowerPoint 演示文稿</vt:lpstr>
      <vt:lpstr>好的安全管理体系应该是什么样？</vt:lpstr>
      <vt:lpstr>PowerPoint 演示文稿</vt:lpstr>
      <vt:lpstr>PowerPoint 演示文稿</vt:lpstr>
      <vt:lpstr>PowerPoint 演示文稿</vt:lpstr>
      <vt:lpstr>PowerPoint 演示文稿</vt:lpstr>
      <vt:lpstr>园舍环境基础设施</vt:lpstr>
      <vt:lpstr>户外活动场所设施</vt:lpstr>
      <vt:lpstr>厨房食堂设施设备</vt:lpstr>
      <vt:lpstr>班级区角功能室设施</vt:lpstr>
      <vt:lpstr>消防设施器材安全</vt:lpstr>
      <vt:lpstr>门卫安保常规值勤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部分巡检案例分享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幼儿园安全巡检系统 ——   构建让孩子成长的安全环境</dc:title>
  <dc:creator>邹鹏</dc:creator>
  <cp:lastModifiedBy>红浪 陈</cp:lastModifiedBy>
  <cp:revision>95</cp:revision>
  <dcterms:created xsi:type="dcterms:W3CDTF">2019-02-24T01:26:38Z</dcterms:created>
  <dcterms:modified xsi:type="dcterms:W3CDTF">2019-03-19T11:04:32Z</dcterms:modified>
</cp:coreProperties>
</file>